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2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-1476" y="-120"/>
      </p:cViewPr>
      <p:guideLst>
        <p:guide orient="horz" pos="3072"/>
        <p:guide pos="409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432433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3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26E27324-D9F0-4480-B569-AFDCE570B8E5" descr="BCC27B2F-11BE-4DBE-B7F0-3629476A1FB9@Merte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9" y="3175"/>
            <a:ext cx="13110281" cy="984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59459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-7087" y="8648817"/>
            <a:ext cx="13044374" cy="1127608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7" name="mergon logo WHITE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8951353" y="8876432"/>
            <a:ext cx="2110283" cy="6723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mertech logo WHITE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474129" y="8956185"/>
            <a:ext cx="1940519" cy="5128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north_7 WHITE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866158" y="8903883"/>
            <a:ext cx="2071265" cy="580730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hape 140"/>
          <p:cNvSpPr/>
          <p:nvPr/>
        </p:nvSpPr>
        <p:spPr>
          <a:xfrm>
            <a:off x="1900776" y="8898483"/>
            <a:ext cx="14286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lnSpc>
                <a:spcPct val="90000"/>
              </a:lnSpc>
              <a:defRPr sz="1900">
                <a:solidFill>
                  <a:srgbClr val="FFFFFF"/>
                </a:solidFill>
                <a:latin typeface="Calisto MT"/>
                <a:ea typeface="Calisto MT"/>
                <a:cs typeface="Calisto MT"/>
                <a:sym typeface="Calisto MT"/>
              </a:defRPr>
            </a:pPr>
            <a:r>
              <a:t>Uvukula </a:t>
            </a:r>
            <a:br/>
            <a:r>
              <a:t>Foundation</a:t>
            </a:r>
          </a:p>
        </p:txBody>
      </p:sp>
      <p:sp>
        <p:nvSpPr>
          <p:cNvPr id="141" name="Shape 141"/>
          <p:cNvSpPr/>
          <p:nvPr/>
        </p:nvSpPr>
        <p:spPr>
          <a:xfrm>
            <a:off x="782254" y="156327"/>
            <a:ext cx="9656490" cy="5965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 indent="0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sz="2800" dirty="0">
              <a:latin typeface="Arial Black" panose="020B0A04020102020204" pitchFamily="34" charset="0"/>
            </a:endParaRPr>
          </a:p>
          <a:p>
            <a:pPr marL="539750"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Partnership is . . .</a:t>
            </a:r>
            <a:endParaRPr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The </a:t>
            </a:r>
            <a:r>
              <a:rPr lang="en-ZA" dirty="0"/>
              <a:t>'</a:t>
            </a:r>
            <a:r>
              <a:rPr dirty="0"/>
              <a:t>selfless furtherance of a common goal</a:t>
            </a:r>
            <a:r>
              <a:rPr lang="en-ZA" dirty="0"/>
              <a:t>'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A counter-intuitive act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US" dirty="0"/>
              <a:t>A l</a:t>
            </a:r>
            <a:r>
              <a:rPr dirty="0"/>
              <a:t>eadership choice: not for believers in the </a:t>
            </a:r>
            <a:r>
              <a:rPr lang="en-US" dirty="0"/>
              <a:t>'</a:t>
            </a:r>
            <a:r>
              <a:rPr i="1" dirty="0"/>
              <a:t>power of one</a:t>
            </a:r>
            <a:r>
              <a:rPr lang="en-US" i="1" dirty="0"/>
              <a:t>'</a:t>
            </a:r>
            <a:endParaRPr i="1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i="1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US" dirty="0"/>
              <a:t>A b</a:t>
            </a:r>
            <a:r>
              <a:rPr dirty="0"/>
              <a:t>roader support base for change &amp; complexity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71450" lvl="1" indent="-171450" algn="l" defTabSz="457200">
              <a:spcBef>
                <a:spcPts val="500"/>
              </a:spcBef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i="1" dirty="0">
                <a:solidFill>
                  <a:schemeClr val="accent1">
                    <a:lumMod val="75000"/>
                  </a:schemeClr>
                </a:solidFill>
              </a:rPr>
              <a:t>Sharing the burden,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but </a:t>
            </a:r>
            <a:r>
              <a:rPr i="1" dirty="0">
                <a:solidFill>
                  <a:schemeClr val="accent1">
                    <a:lumMod val="75000"/>
                  </a:schemeClr>
                </a:solidFill>
              </a:rPr>
              <a:t>not the reward</a:t>
            </a:r>
            <a:endParaRPr i="1" dirty="0">
              <a:solidFill>
                <a:schemeClr val="accent1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1" indent="-285750" algn="l" defTabSz="457200">
              <a:spcBef>
                <a:spcPts val="500"/>
              </a:spcBef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</a:p>
        </p:txBody>
      </p:sp>
      <p:pic>
        <p:nvPicPr>
          <p:cNvPr id="142" name="Screen Shot 2016-08-02 at 11.38.43.jpg"/>
          <p:cNvPicPr>
            <a:picLocks noChangeAspect="1"/>
          </p:cNvPicPr>
          <p:nvPr/>
        </p:nvPicPr>
        <p:blipFill>
          <a:blip r:embed="rId6" cstate="print">
            <a:extLst/>
          </a:blip>
          <a:srcRect r="8827" b="27271"/>
          <a:stretch>
            <a:fillRect/>
          </a:stretch>
        </p:blipFill>
        <p:spPr>
          <a:xfrm>
            <a:off x="5689506" y="7454027"/>
            <a:ext cx="3884489" cy="11277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48" name="Group 148"/>
          <p:cNvGrpSpPr/>
          <p:nvPr/>
        </p:nvGrpSpPr>
        <p:grpSpPr>
          <a:xfrm>
            <a:off x="9543920" y="7515234"/>
            <a:ext cx="3503907" cy="1015795"/>
            <a:chOff x="-372812" y="0"/>
            <a:chExt cx="3503906" cy="1015794"/>
          </a:xfrm>
        </p:grpSpPr>
        <p:pic>
          <p:nvPicPr>
            <p:cNvPr id="143" name="hands pic 2 copy.png"/>
            <p:cNvPicPr>
              <a:picLocks noChangeAspect="1"/>
            </p:cNvPicPr>
            <p:nvPr/>
          </p:nvPicPr>
          <p:blipFill>
            <a:blip r:embed="rId7" cstate="print">
              <a:extLst/>
            </a:blip>
            <a:stretch>
              <a:fillRect/>
            </a:stretch>
          </p:blipFill>
          <p:spPr>
            <a:xfrm>
              <a:off x="633820" y="0"/>
              <a:ext cx="1503889" cy="1015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44" name="Shape 144"/>
            <p:cNvSpPr/>
            <p:nvPr/>
          </p:nvSpPr>
          <p:spPr>
            <a:xfrm>
              <a:off x="-354475" y="100982"/>
              <a:ext cx="993659" cy="77295"/>
            </a:xfrm>
            <a:prstGeom prst="rect">
              <a:avLst/>
            </a:prstGeom>
            <a:blipFill rotWithShape="1">
              <a:blip r:embed="rId8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-368621" y="451131"/>
              <a:ext cx="1007805" cy="77295"/>
            </a:xfrm>
            <a:prstGeom prst="rect">
              <a:avLst/>
            </a:prstGeom>
            <a:blipFill rotWithShape="1">
              <a:blip r:embed="rId9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-372813" y="850625"/>
              <a:ext cx="1011997" cy="77295"/>
            </a:xfrm>
            <a:prstGeom prst="rect">
              <a:avLst/>
            </a:prstGeom>
            <a:blipFill rotWithShape="1">
              <a:blip r:embed="rId10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985987" y="426408"/>
              <a:ext cx="1145107" cy="162978"/>
            </a:xfrm>
            <a:prstGeom prst="rect">
              <a:avLst/>
            </a:prstGeom>
            <a:blipFill rotWithShape="1">
              <a:blip r:embed="rId2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49" name="Shape 149"/>
          <p:cNvSpPr/>
          <p:nvPr/>
        </p:nvSpPr>
        <p:spPr>
          <a:xfrm>
            <a:off x="-62034" y="7609663"/>
            <a:ext cx="5657475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-62033" y="7959812"/>
            <a:ext cx="5657473" cy="77295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-365212" y="8359306"/>
            <a:ext cx="5960653" cy="77294"/>
          </a:xfrm>
          <a:prstGeom prst="rect">
            <a:avLst/>
          </a:prstGeom>
          <a:blipFill>
            <a:blip r:embed="rId10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/>
        </p:nvSpPr>
        <p:spPr>
          <a:xfrm>
            <a:off x="-7087" y="8648817"/>
            <a:ext cx="13044374" cy="1127608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54" name="mergon logo WHITE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8951353" y="8876432"/>
            <a:ext cx="2110283" cy="6723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mertech logo WHITE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474129" y="8956185"/>
            <a:ext cx="1940519" cy="5128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north_7 WHITE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866158" y="8903883"/>
            <a:ext cx="2071265" cy="580730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Shape 157"/>
          <p:cNvSpPr/>
          <p:nvPr/>
        </p:nvSpPr>
        <p:spPr>
          <a:xfrm>
            <a:off x="1900776" y="8898483"/>
            <a:ext cx="14286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lnSpc>
                <a:spcPct val="90000"/>
              </a:lnSpc>
              <a:defRPr sz="1900">
                <a:solidFill>
                  <a:srgbClr val="FFFFFF"/>
                </a:solidFill>
                <a:latin typeface="Calisto MT"/>
                <a:ea typeface="Calisto MT"/>
                <a:cs typeface="Calisto MT"/>
                <a:sym typeface="Calisto MT"/>
              </a:defRPr>
            </a:pPr>
            <a:r>
              <a:t>Uvukula </a:t>
            </a:r>
            <a:br/>
            <a:r>
              <a:t>Foundation</a:t>
            </a:r>
          </a:p>
        </p:txBody>
      </p:sp>
      <p:pic>
        <p:nvPicPr>
          <p:cNvPr id="158" name="Screen Shot 2016-08-02 at 11.38.43.jpg"/>
          <p:cNvPicPr>
            <a:picLocks noChangeAspect="1"/>
          </p:cNvPicPr>
          <p:nvPr/>
        </p:nvPicPr>
        <p:blipFill>
          <a:blip r:embed="rId6" cstate="print">
            <a:extLst/>
          </a:blip>
          <a:srcRect r="8827" b="27271"/>
          <a:stretch>
            <a:fillRect/>
          </a:stretch>
        </p:blipFill>
        <p:spPr>
          <a:xfrm>
            <a:off x="5689506" y="7454027"/>
            <a:ext cx="3884489" cy="11277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4" name="Group 164"/>
          <p:cNvGrpSpPr/>
          <p:nvPr/>
        </p:nvGrpSpPr>
        <p:grpSpPr>
          <a:xfrm>
            <a:off x="9543920" y="7515234"/>
            <a:ext cx="3503907" cy="1015795"/>
            <a:chOff x="-372812" y="0"/>
            <a:chExt cx="3503906" cy="1015794"/>
          </a:xfrm>
        </p:grpSpPr>
        <p:pic>
          <p:nvPicPr>
            <p:cNvPr id="159" name="hands pic 2 copy.png"/>
            <p:cNvPicPr>
              <a:picLocks noChangeAspect="1"/>
            </p:cNvPicPr>
            <p:nvPr/>
          </p:nvPicPr>
          <p:blipFill>
            <a:blip r:embed="rId7" cstate="print">
              <a:extLst/>
            </a:blip>
            <a:stretch>
              <a:fillRect/>
            </a:stretch>
          </p:blipFill>
          <p:spPr>
            <a:xfrm>
              <a:off x="633820" y="0"/>
              <a:ext cx="1503889" cy="1015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0" name="Shape 160"/>
            <p:cNvSpPr/>
            <p:nvPr/>
          </p:nvSpPr>
          <p:spPr>
            <a:xfrm>
              <a:off x="-354475" y="100982"/>
              <a:ext cx="993659" cy="77295"/>
            </a:xfrm>
            <a:prstGeom prst="rect">
              <a:avLst/>
            </a:prstGeom>
            <a:blipFill rotWithShape="1">
              <a:blip r:embed="rId8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-368621" y="451131"/>
              <a:ext cx="1007805" cy="77295"/>
            </a:xfrm>
            <a:prstGeom prst="rect">
              <a:avLst/>
            </a:prstGeom>
            <a:blipFill rotWithShape="1">
              <a:blip r:embed="rId9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2" name="Shape 162"/>
            <p:cNvSpPr/>
            <p:nvPr/>
          </p:nvSpPr>
          <p:spPr>
            <a:xfrm>
              <a:off x="-372813" y="850625"/>
              <a:ext cx="1011997" cy="77295"/>
            </a:xfrm>
            <a:prstGeom prst="rect">
              <a:avLst/>
            </a:prstGeom>
            <a:blipFill rotWithShape="1">
              <a:blip r:embed="rId10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1985987" y="426408"/>
              <a:ext cx="1145107" cy="162978"/>
            </a:xfrm>
            <a:prstGeom prst="rect">
              <a:avLst/>
            </a:prstGeom>
            <a:blipFill rotWithShape="1">
              <a:blip r:embed="rId2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65" name="Shape 165"/>
          <p:cNvSpPr/>
          <p:nvPr/>
        </p:nvSpPr>
        <p:spPr>
          <a:xfrm>
            <a:off x="-62034" y="7609663"/>
            <a:ext cx="5657475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-62033" y="7959812"/>
            <a:ext cx="5657473" cy="77295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-365212" y="8359306"/>
            <a:ext cx="5960653" cy="77294"/>
          </a:xfrm>
          <a:prstGeom prst="rect">
            <a:avLst/>
          </a:prstGeom>
          <a:blipFill>
            <a:blip r:embed="rId10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942514" y="451997"/>
            <a:ext cx="8795948" cy="6358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39750"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rgbClr val="C00000"/>
                </a:solidFill>
                <a:latin typeface="Arial Black" panose="020B0A04020102020204" pitchFamily="34" charset="0"/>
              </a:rPr>
              <a:t>Leading in partnership; King </a:t>
            </a:r>
            <a:r>
              <a:rPr lang="en-US" sz="2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Moshoeshoe</a:t>
            </a:r>
            <a:endParaRPr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ZA" dirty="0"/>
              <a:t>A s</a:t>
            </a:r>
            <a:r>
              <a:rPr dirty="0" err="1"/>
              <a:t>elfless</a:t>
            </a:r>
            <a:r>
              <a:rPr dirty="0"/>
              <a:t> democrat who governed in partnership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ZA" dirty="0"/>
              <a:t>He p</a:t>
            </a:r>
            <a:r>
              <a:rPr lang="en-US" dirty="0" err="1"/>
              <a:t>ractised</a:t>
            </a:r>
            <a:r>
              <a:rPr lang="en-US" dirty="0"/>
              <a:t> c</a:t>
            </a:r>
            <a:r>
              <a:rPr dirty="0"/>
              <a:t>ounter-intuitive daring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ZA" dirty="0"/>
              <a:t>Always s</a:t>
            </a:r>
            <a:r>
              <a:rPr dirty="0" err="1"/>
              <a:t>erved</a:t>
            </a:r>
            <a:r>
              <a:rPr dirty="0"/>
              <a:t> the collective interest, not </a:t>
            </a:r>
            <a:r>
              <a:rPr lang="en-US" dirty="0"/>
              <a:t>him</a:t>
            </a:r>
            <a:r>
              <a:rPr dirty="0"/>
              <a:t>self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 i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US" dirty="0"/>
              <a:t>Style: ‘</a:t>
            </a:r>
            <a:r>
              <a:rPr lang="en-US" u="sng" dirty="0"/>
              <a:t>o</a:t>
            </a:r>
            <a:r>
              <a:rPr u="sng" dirty="0"/>
              <a:t>ur</a:t>
            </a:r>
            <a:r>
              <a:rPr i="0" dirty="0"/>
              <a:t> selfless furtherance of </a:t>
            </a:r>
            <a:r>
              <a:rPr u="sng" dirty="0"/>
              <a:t>our</a:t>
            </a:r>
            <a:r>
              <a:rPr i="0" dirty="0"/>
              <a:t> common goal</a:t>
            </a:r>
            <a:r>
              <a:rPr lang="en-US" i="0" dirty="0"/>
              <a:t>'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5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ZA" dirty="0"/>
              <a:t>The</a:t>
            </a:r>
            <a:r>
              <a:rPr lang="en-US" dirty="0"/>
              <a:t> i</a:t>
            </a:r>
            <a:r>
              <a:rPr dirty="0"/>
              <a:t>nherent grace</a:t>
            </a:r>
            <a:r>
              <a:rPr lang="en-ZA" dirty="0"/>
              <a:t> to</a:t>
            </a:r>
            <a:r>
              <a:rPr dirty="0"/>
              <a:t> transform enemy into partner</a:t>
            </a:r>
          </a:p>
          <a:p>
            <a:pPr algn="l" defTabSz="457200">
              <a:spcBef>
                <a:spcPts val="500"/>
              </a:spcBef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The King understood i</a:t>
            </a:r>
            <a:r>
              <a:rPr i="1" dirty="0">
                <a:solidFill>
                  <a:schemeClr val="accent1">
                    <a:lumMod val="75000"/>
                  </a:schemeClr>
                </a:solidFill>
              </a:rPr>
              <a:t>nclusive governance</a:t>
            </a:r>
            <a:endParaRPr i="1" dirty="0">
              <a:solidFill>
                <a:schemeClr val="accent1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1" indent="-285750" algn="l" defTabSz="457200">
              <a:spcBef>
                <a:spcPts val="500"/>
              </a:spcBef>
              <a:defRPr sz="2500" b="1">
                <a:solidFill>
                  <a:srgbClr val="414045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/>
        </p:nvSpPr>
        <p:spPr>
          <a:xfrm>
            <a:off x="-7087" y="-9848"/>
            <a:ext cx="13044374" cy="8817237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1" name="Shape 171"/>
          <p:cNvSpPr/>
          <p:nvPr/>
        </p:nvSpPr>
        <p:spPr>
          <a:xfrm>
            <a:off x="-7087" y="8648817"/>
            <a:ext cx="13044374" cy="1127608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72" name="mergon logo WHITE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8951353" y="8876432"/>
            <a:ext cx="2110283" cy="6723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mertech logo WHITE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6474129" y="8956185"/>
            <a:ext cx="1940519" cy="5128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north_7 WHITE.png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3866158" y="8903883"/>
            <a:ext cx="2071265" cy="580730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Shape 175"/>
          <p:cNvSpPr/>
          <p:nvPr/>
        </p:nvSpPr>
        <p:spPr>
          <a:xfrm>
            <a:off x="1900776" y="8898483"/>
            <a:ext cx="14286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lnSpc>
                <a:spcPct val="90000"/>
              </a:lnSpc>
              <a:defRPr sz="1900">
                <a:solidFill>
                  <a:srgbClr val="FFFFFF"/>
                </a:solidFill>
                <a:latin typeface="Calisto MT"/>
                <a:ea typeface="Calisto MT"/>
                <a:cs typeface="Calisto MT"/>
                <a:sym typeface="Calisto MT"/>
              </a:defRPr>
            </a:pPr>
            <a:r>
              <a:t>Uvukula </a:t>
            </a:r>
            <a:br/>
            <a:r>
              <a:t>Foundation</a:t>
            </a:r>
          </a:p>
        </p:txBody>
      </p:sp>
      <p:sp>
        <p:nvSpPr>
          <p:cNvPr id="176" name="Shape 176"/>
          <p:cNvSpPr/>
          <p:nvPr/>
        </p:nvSpPr>
        <p:spPr>
          <a:xfrm>
            <a:off x="822430" y="451997"/>
            <a:ext cx="10435143" cy="7255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360363"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Lessons from </a:t>
            </a:r>
            <a:r>
              <a:rPr lang="en-US" sz="28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Moshoeshoe</a:t>
            </a:r>
            <a:endParaRPr sz="2800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endParaRPr lang="en-ZA" dirty="0"/>
          </a:p>
          <a:p>
            <a:pPr marL="539750" lvl="1" indent="-53975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He understood the economy comes first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algn="l" defTabSz="457200">
              <a:spcBef>
                <a:spcPts val="500"/>
              </a:spcBef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Protect your people and not </a:t>
            </a:r>
            <a:r>
              <a:rPr lang="en-ZA" dirty="0"/>
              <a:t>only </a:t>
            </a:r>
            <a:r>
              <a:rPr dirty="0"/>
              <a:t>yourself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Found visionary traction with contra conventional daring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Managed resources with balance</a:t>
            </a:r>
            <a:r>
              <a:rPr lang="en-ZA" dirty="0"/>
              <a:t>d</a:t>
            </a:r>
            <a:r>
              <a:rPr dirty="0"/>
              <a:t> inclusivity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5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Selflessly furthered a national common goal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5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6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Had predictably principled leadership conduct</a:t>
            </a:r>
          </a:p>
          <a:p>
            <a:pPr algn="l" defTabSz="457200">
              <a:spcBef>
                <a:spcPts val="500"/>
              </a:spcBef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i="1" dirty="0">
                <a:solidFill>
                  <a:srgbClr val="FFC000"/>
                </a:solidFill>
              </a:rPr>
              <a:t>Leading in </a:t>
            </a:r>
            <a:r>
              <a:rPr lang="en-US" sz="2400" i="1" dirty="0">
                <a:solidFill>
                  <a:srgbClr val="FFC000"/>
                </a:solidFill>
              </a:rPr>
              <a:t>&amp;</a:t>
            </a:r>
            <a:r>
              <a:rPr lang="en-US" i="1" dirty="0">
                <a:solidFill>
                  <a:srgbClr val="FFC000"/>
                </a:solidFill>
              </a:rPr>
              <a:t> through partnership</a:t>
            </a:r>
            <a:endParaRPr i="1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1" indent="-285750" algn="l" defTabSz="457200">
              <a:spcBef>
                <a:spcPts val="500"/>
              </a:spcBef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</a:p>
        </p:txBody>
      </p:sp>
      <p:pic>
        <p:nvPicPr>
          <p:cNvPr id="177" name="Screen Shot 2016-08-02 at 11.45.49.jpg"/>
          <p:cNvPicPr>
            <a:picLocks noChangeAspect="1"/>
          </p:cNvPicPr>
          <p:nvPr/>
        </p:nvPicPr>
        <p:blipFill>
          <a:blip r:embed="rId7" cstate="print">
            <a:extLst/>
          </a:blip>
          <a:srcRect l="1683" r="11858" b="29209"/>
          <a:stretch>
            <a:fillRect/>
          </a:stretch>
        </p:blipFill>
        <p:spPr>
          <a:xfrm>
            <a:off x="5630800" y="7355276"/>
            <a:ext cx="4035639" cy="1235623"/>
          </a:xfrm>
          <a:prstGeom prst="rect">
            <a:avLst/>
          </a:prstGeom>
          <a:ln w="12700">
            <a:miter lim="400000"/>
          </a:ln>
        </p:spPr>
      </p:pic>
      <p:sp>
        <p:nvSpPr>
          <p:cNvPr id="178" name="Shape 178"/>
          <p:cNvSpPr/>
          <p:nvPr/>
        </p:nvSpPr>
        <p:spPr>
          <a:xfrm>
            <a:off x="-62034" y="7609663"/>
            <a:ext cx="5657475" cy="77295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9" name="Shape 179"/>
          <p:cNvSpPr/>
          <p:nvPr/>
        </p:nvSpPr>
        <p:spPr>
          <a:xfrm>
            <a:off x="-62033" y="7959812"/>
            <a:ext cx="5657473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0" name="Shape 180"/>
          <p:cNvSpPr/>
          <p:nvPr/>
        </p:nvSpPr>
        <p:spPr>
          <a:xfrm>
            <a:off x="-365212" y="8359306"/>
            <a:ext cx="5960653" cy="77294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1" name="hands pic 2 white.png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10807549" y="7513154"/>
            <a:ext cx="1510048" cy="1019955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Shape 182"/>
          <p:cNvSpPr/>
          <p:nvPr/>
        </p:nvSpPr>
        <p:spPr>
          <a:xfrm>
            <a:off x="9816258" y="7616217"/>
            <a:ext cx="993658" cy="77295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Shape 183"/>
          <p:cNvSpPr/>
          <p:nvPr/>
        </p:nvSpPr>
        <p:spPr>
          <a:xfrm>
            <a:off x="9802111" y="7966365"/>
            <a:ext cx="1007806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4" name="Shape 184"/>
          <p:cNvSpPr/>
          <p:nvPr/>
        </p:nvSpPr>
        <p:spPr>
          <a:xfrm>
            <a:off x="9797919" y="8365859"/>
            <a:ext cx="1011997" cy="77295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12168886" y="7941643"/>
            <a:ext cx="842267" cy="1629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/>
        </p:nvSpPr>
        <p:spPr>
          <a:xfrm>
            <a:off x="-7087" y="8648817"/>
            <a:ext cx="13044374" cy="1127608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8" name="mergon logo WHITE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8951353" y="8876432"/>
            <a:ext cx="2110283" cy="6723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mertech logo WHITE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474129" y="8956185"/>
            <a:ext cx="1940519" cy="5128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north_7 WHITE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866158" y="8903883"/>
            <a:ext cx="2071265" cy="580730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Shape 191"/>
          <p:cNvSpPr/>
          <p:nvPr/>
        </p:nvSpPr>
        <p:spPr>
          <a:xfrm>
            <a:off x="1900776" y="8898483"/>
            <a:ext cx="14286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lnSpc>
                <a:spcPct val="90000"/>
              </a:lnSpc>
              <a:defRPr sz="1900">
                <a:solidFill>
                  <a:srgbClr val="FFFFFF"/>
                </a:solidFill>
                <a:latin typeface="Calisto MT"/>
                <a:ea typeface="Calisto MT"/>
                <a:cs typeface="Calisto MT"/>
                <a:sym typeface="Calisto MT"/>
              </a:defRPr>
            </a:pPr>
            <a:r>
              <a:t>Uvukula </a:t>
            </a:r>
            <a:br/>
            <a:r>
              <a:t>Foundation</a:t>
            </a:r>
          </a:p>
        </p:txBody>
      </p:sp>
      <p:sp>
        <p:nvSpPr>
          <p:cNvPr id="192" name="Shape 192"/>
          <p:cNvSpPr/>
          <p:nvPr/>
        </p:nvSpPr>
        <p:spPr>
          <a:xfrm>
            <a:off x="999242" y="367988"/>
            <a:ext cx="11309186" cy="5842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539750"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Mertech Group: discovering a ‘Partner’</a:t>
            </a:r>
            <a:endParaRPr sz="28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1980: desperation, 30</a:t>
            </a:r>
            <a:r>
              <a:rPr lang="en-ZA" dirty="0"/>
              <a:t>%</a:t>
            </a:r>
            <a:r>
              <a:rPr dirty="0"/>
              <a:t>, </a:t>
            </a:r>
            <a:r>
              <a:rPr lang="en-ZA" dirty="0"/>
              <a:t>turnaround, </a:t>
            </a:r>
            <a:r>
              <a:rPr dirty="0"/>
              <a:t>testimony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Now 200 </a:t>
            </a:r>
            <a:r>
              <a:rPr dirty="0" err="1"/>
              <a:t>co’s</a:t>
            </a:r>
            <a:r>
              <a:rPr dirty="0"/>
              <a:t>, Africa &amp; EU</a:t>
            </a:r>
            <a:r>
              <a:rPr lang="en-ZA" dirty="0"/>
              <a:t> - </a:t>
            </a:r>
            <a:r>
              <a:rPr lang="en-ZA" sz="2000" dirty="0"/>
              <a:t>P</a:t>
            </a:r>
            <a:r>
              <a:rPr lang="en-ZA" sz="2000" b="1" dirty="0">
                <a:sym typeface="Century Gothic"/>
              </a:rPr>
              <a:t>roperty, Technology(3), Hydro power, Coal mining, </a:t>
            </a:r>
          </a:p>
          <a:p>
            <a:pPr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sz="2000" b="1" dirty="0">
                <a:sym typeface="Century Gothic"/>
              </a:rPr>
              <a:t>			Short term insurance, Luxury goods, Health &amp; Marine cable recovery</a:t>
            </a:r>
            <a:endParaRPr sz="2000"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Foundation</a:t>
            </a:r>
            <a:r>
              <a:rPr lang="en-ZA" dirty="0"/>
              <a:t> now</a:t>
            </a:r>
            <a:r>
              <a:rPr dirty="0"/>
              <a:t> 70%</a:t>
            </a:r>
            <a:r>
              <a:rPr lang="en-ZA" dirty="0"/>
              <a:t>;</a:t>
            </a:r>
            <a:r>
              <a:rPr dirty="0"/>
              <a:t> provides R10</a:t>
            </a:r>
            <a:r>
              <a:rPr lang="en-ZA" dirty="0"/>
              <a:t>0</a:t>
            </a:r>
            <a:r>
              <a:rPr dirty="0"/>
              <a:t>m</a:t>
            </a:r>
            <a:r>
              <a:rPr lang="en-ZA" dirty="0"/>
              <a:t>+</a:t>
            </a:r>
            <a:r>
              <a:rPr dirty="0"/>
              <a:t> p.a. for community work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Creator as snr</a:t>
            </a:r>
            <a:r>
              <a:rPr i="1" dirty="0"/>
              <a:t> </a:t>
            </a:r>
            <a:r>
              <a:rPr lang="en-US" i="1" dirty="0"/>
              <a:t>'</a:t>
            </a:r>
            <a:r>
              <a:rPr i="1" dirty="0"/>
              <a:t>Partner</a:t>
            </a:r>
            <a:r>
              <a:rPr lang="en-US" i="1" dirty="0"/>
              <a:t>'</a:t>
            </a:r>
            <a:r>
              <a:rPr dirty="0"/>
              <a:t> &amp; controlling Shareholder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i="1" dirty="0">
                <a:solidFill>
                  <a:srgbClr val="A92F09"/>
                </a:solidFill>
              </a:rPr>
              <a:t>The u</a:t>
            </a:r>
            <a:r>
              <a:rPr i="1" dirty="0" err="1">
                <a:solidFill>
                  <a:srgbClr val="A92F09"/>
                </a:solidFill>
              </a:rPr>
              <a:t>ltimate</a:t>
            </a:r>
            <a:r>
              <a:rPr i="1" dirty="0">
                <a:solidFill>
                  <a:srgbClr val="A92F09"/>
                </a:solidFill>
              </a:rPr>
              <a:t> for </a:t>
            </a:r>
            <a:r>
              <a:rPr lang="en-ZA" i="1" dirty="0">
                <a:solidFill>
                  <a:srgbClr val="A92F09"/>
                </a:solidFill>
              </a:rPr>
              <a:t>'</a:t>
            </a:r>
            <a:r>
              <a:rPr i="1" dirty="0">
                <a:solidFill>
                  <a:srgbClr val="A92F09"/>
                </a:solidFill>
              </a:rPr>
              <a:t>Unleashing the Power of Partnerships</a:t>
            </a:r>
            <a:r>
              <a:rPr lang="en-ZA" i="1" dirty="0">
                <a:solidFill>
                  <a:srgbClr val="A92F09"/>
                </a:solidFill>
              </a:rPr>
              <a:t>'</a:t>
            </a:r>
            <a:endParaRPr i="1" dirty="0">
              <a:solidFill>
                <a:srgbClr val="A92F09"/>
              </a:solidFill>
            </a:endParaRPr>
          </a:p>
          <a:p>
            <a:pPr marL="285750" lvl="1" indent="-285750" algn="l" defTabSz="457200">
              <a:spcBef>
                <a:spcPts val="500"/>
              </a:spcBef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</a:p>
        </p:txBody>
      </p:sp>
      <p:pic>
        <p:nvPicPr>
          <p:cNvPr id="193" name="Screen Shot 2016-08-02 at 11.38.43.jpg"/>
          <p:cNvPicPr>
            <a:picLocks noChangeAspect="1"/>
          </p:cNvPicPr>
          <p:nvPr/>
        </p:nvPicPr>
        <p:blipFill>
          <a:blip r:embed="rId6" cstate="print">
            <a:extLst/>
          </a:blip>
          <a:srcRect r="8827" b="27271"/>
          <a:stretch>
            <a:fillRect/>
          </a:stretch>
        </p:blipFill>
        <p:spPr>
          <a:xfrm>
            <a:off x="5689506" y="7454027"/>
            <a:ext cx="3884489" cy="11277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9" name="Group 199"/>
          <p:cNvGrpSpPr/>
          <p:nvPr/>
        </p:nvGrpSpPr>
        <p:grpSpPr>
          <a:xfrm>
            <a:off x="9543920" y="7515234"/>
            <a:ext cx="3503907" cy="1015795"/>
            <a:chOff x="-372812" y="0"/>
            <a:chExt cx="3503906" cy="1015794"/>
          </a:xfrm>
        </p:grpSpPr>
        <p:pic>
          <p:nvPicPr>
            <p:cNvPr id="194" name="hands pic 2 copy.png"/>
            <p:cNvPicPr>
              <a:picLocks noChangeAspect="1"/>
            </p:cNvPicPr>
            <p:nvPr/>
          </p:nvPicPr>
          <p:blipFill>
            <a:blip r:embed="rId7" cstate="print">
              <a:extLst/>
            </a:blip>
            <a:stretch>
              <a:fillRect/>
            </a:stretch>
          </p:blipFill>
          <p:spPr>
            <a:xfrm>
              <a:off x="633820" y="0"/>
              <a:ext cx="1503889" cy="1015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5" name="Shape 195"/>
            <p:cNvSpPr/>
            <p:nvPr/>
          </p:nvSpPr>
          <p:spPr>
            <a:xfrm>
              <a:off x="-354475" y="100982"/>
              <a:ext cx="993659" cy="77295"/>
            </a:xfrm>
            <a:prstGeom prst="rect">
              <a:avLst/>
            </a:prstGeom>
            <a:blipFill rotWithShape="1">
              <a:blip r:embed="rId8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-368621" y="451131"/>
              <a:ext cx="1007805" cy="77295"/>
            </a:xfrm>
            <a:prstGeom prst="rect">
              <a:avLst/>
            </a:prstGeom>
            <a:blipFill rotWithShape="1">
              <a:blip r:embed="rId9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-372813" y="850625"/>
              <a:ext cx="1011997" cy="77295"/>
            </a:xfrm>
            <a:prstGeom prst="rect">
              <a:avLst/>
            </a:prstGeom>
            <a:blipFill rotWithShape="1">
              <a:blip r:embed="rId10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1985987" y="426408"/>
              <a:ext cx="1145107" cy="162978"/>
            </a:xfrm>
            <a:prstGeom prst="rect">
              <a:avLst/>
            </a:prstGeom>
            <a:blipFill rotWithShape="1">
              <a:blip r:embed="rId2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00" name="Shape 200"/>
          <p:cNvSpPr/>
          <p:nvPr/>
        </p:nvSpPr>
        <p:spPr>
          <a:xfrm>
            <a:off x="-62034" y="7609663"/>
            <a:ext cx="5657475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-62033" y="7959812"/>
            <a:ext cx="5657473" cy="77295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2" name="Shape 202"/>
          <p:cNvSpPr/>
          <p:nvPr/>
        </p:nvSpPr>
        <p:spPr>
          <a:xfrm>
            <a:off x="-365212" y="8359306"/>
            <a:ext cx="5960653" cy="77294"/>
          </a:xfrm>
          <a:prstGeom prst="rect">
            <a:avLst/>
          </a:prstGeom>
          <a:blipFill>
            <a:blip r:embed="rId10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/>
          <p:nvPr/>
        </p:nvSpPr>
        <p:spPr>
          <a:xfrm>
            <a:off x="-7087" y="8648817"/>
            <a:ext cx="13044374" cy="1127608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5" name="mergon logo WHITE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8951353" y="8876432"/>
            <a:ext cx="2110283" cy="6723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mertech logo WHITE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474129" y="8956185"/>
            <a:ext cx="1940519" cy="51287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north_7 WHITE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866158" y="8903883"/>
            <a:ext cx="2071265" cy="580730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Shape 208"/>
          <p:cNvSpPr/>
          <p:nvPr/>
        </p:nvSpPr>
        <p:spPr>
          <a:xfrm>
            <a:off x="1900776" y="8898483"/>
            <a:ext cx="14286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lnSpc>
                <a:spcPct val="90000"/>
              </a:lnSpc>
              <a:defRPr sz="1900">
                <a:solidFill>
                  <a:srgbClr val="FFFFFF"/>
                </a:solidFill>
                <a:latin typeface="Calisto MT"/>
                <a:ea typeface="Calisto MT"/>
                <a:cs typeface="Calisto MT"/>
                <a:sym typeface="Calisto MT"/>
              </a:defRPr>
            </a:pPr>
            <a:r>
              <a:t>Uvukula </a:t>
            </a:r>
            <a:br/>
            <a:r>
              <a:t>Foundation</a:t>
            </a:r>
          </a:p>
        </p:txBody>
      </p:sp>
      <p:sp>
        <p:nvSpPr>
          <p:cNvPr id="209" name="Shape 209"/>
          <p:cNvSpPr/>
          <p:nvPr/>
        </p:nvSpPr>
        <p:spPr>
          <a:xfrm>
            <a:off x="1232082" y="261028"/>
            <a:ext cx="8880636" cy="681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539750"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Mertech Partner Lessons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(36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yrs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)</a:t>
            </a: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ZA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Sharing easier with uncompromised quality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Sharing</a:t>
            </a:r>
            <a:r>
              <a:rPr lang="en-ZA" dirty="0"/>
              <a:t>:</a:t>
            </a:r>
            <a:r>
              <a:rPr dirty="0"/>
              <a:t> </a:t>
            </a:r>
            <a:r>
              <a:rPr lang="en-ZA" dirty="0"/>
              <a:t>ability </a:t>
            </a:r>
            <a:r>
              <a:rPr lang="en-ZA" i="1" dirty="0" err="1"/>
              <a:t>vs</a:t>
            </a:r>
            <a:r>
              <a:rPr dirty="0"/>
              <a:t> </a:t>
            </a:r>
            <a:r>
              <a:rPr lang="en-ZA" dirty="0"/>
              <a:t>‘</a:t>
            </a:r>
            <a:r>
              <a:rPr dirty="0"/>
              <a:t>control </a:t>
            </a:r>
            <a:r>
              <a:rPr lang="en-ZA" dirty="0"/>
              <a:t>obsession’ 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Pragmatic acceptance – 50/50 not 60/40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ZA" dirty="0"/>
              <a:t>Broader:  stakeholders,  </a:t>
            </a:r>
            <a:r>
              <a:rPr dirty="0"/>
              <a:t>Windhoek project</a:t>
            </a:r>
            <a:r>
              <a:rPr lang="en-ZA" dirty="0"/>
              <a:t>; duplicate!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5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ZA" dirty="0"/>
              <a:t>The ultimate lesson: </a:t>
            </a:r>
            <a:r>
              <a:rPr dirty="0"/>
              <a:t>WAIT on</a:t>
            </a:r>
            <a:r>
              <a:rPr lang="en-US" dirty="0"/>
              <a:t> . . .</a:t>
            </a:r>
          </a:p>
          <a:p>
            <a:pPr marL="342900" lvl="1" indent="-342900" algn="l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sz="2500" b="1" i="1" dirty="0">
                <a:solidFill>
                  <a:srgbClr val="A92F09"/>
                </a:solidFill>
                <a:latin typeface="Century Gothic"/>
                <a:ea typeface="Century Gothic"/>
                <a:cs typeface="Century Gothic"/>
              </a:rPr>
              <a:t> Feed the stream of life, not your own dam</a:t>
            </a: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sz="2500" b="1" i="1" dirty="0">
                <a:solidFill>
                  <a:srgbClr val="A92F09"/>
                </a:solidFill>
                <a:latin typeface="Century Gothic"/>
                <a:ea typeface="Century Gothic"/>
                <a:cs typeface="Century Gothic"/>
                <a:sym typeface="Arial"/>
              </a:rPr>
              <a:t> The more you give . . .</a:t>
            </a:r>
          </a:p>
          <a:p>
            <a:pPr marL="285750" lvl="1" indent="-285750" algn="l" defTabSz="457200">
              <a:spcBef>
                <a:spcPts val="500"/>
              </a:spcBef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</a:p>
        </p:txBody>
      </p:sp>
      <p:pic>
        <p:nvPicPr>
          <p:cNvPr id="210" name="Screen Shot 2016-08-02 at 11.38.43.jpg"/>
          <p:cNvPicPr>
            <a:picLocks noChangeAspect="1"/>
          </p:cNvPicPr>
          <p:nvPr/>
        </p:nvPicPr>
        <p:blipFill>
          <a:blip r:embed="rId6" cstate="print">
            <a:extLst/>
          </a:blip>
          <a:srcRect r="8827" b="27271"/>
          <a:stretch>
            <a:fillRect/>
          </a:stretch>
        </p:blipFill>
        <p:spPr>
          <a:xfrm>
            <a:off x="5689506" y="7454027"/>
            <a:ext cx="3884489" cy="11277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6" name="Group 216"/>
          <p:cNvGrpSpPr/>
          <p:nvPr/>
        </p:nvGrpSpPr>
        <p:grpSpPr>
          <a:xfrm>
            <a:off x="9543920" y="7515234"/>
            <a:ext cx="3503907" cy="1015795"/>
            <a:chOff x="-372812" y="0"/>
            <a:chExt cx="3503906" cy="1015794"/>
          </a:xfrm>
        </p:grpSpPr>
        <p:pic>
          <p:nvPicPr>
            <p:cNvPr id="211" name="hands pic 2 copy.png"/>
            <p:cNvPicPr>
              <a:picLocks noChangeAspect="1"/>
            </p:cNvPicPr>
            <p:nvPr/>
          </p:nvPicPr>
          <p:blipFill>
            <a:blip r:embed="rId7" cstate="print">
              <a:extLst/>
            </a:blip>
            <a:stretch>
              <a:fillRect/>
            </a:stretch>
          </p:blipFill>
          <p:spPr>
            <a:xfrm>
              <a:off x="633820" y="0"/>
              <a:ext cx="1503889" cy="1015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2" name="Shape 212"/>
            <p:cNvSpPr/>
            <p:nvPr/>
          </p:nvSpPr>
          <p:spPr>
            <a:xfrm>
              <a:off x="-354475" y="100982"/>
              <a:ext cx="993659" cy="77295"/>
            </a:xfrm>
            <a:prstGeom prst="rect">
              <a:avLst/>
            </a:prstGeom>
            <a:blipFill rotWithShape="1">
              <a:blip r:embed="rId8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3" name="Shape 213"/>
            <p:cNvSpPr/>
            <p:nvPr/>
          </p:nvSpPr>
          <p:spPr>
            <a:xfrm>
              <a:off x="-368621" y="451131"/>
              <a:ext cx="1007805" cy="77295"/>
            </a:xfrm>
            <a:prstGeom prst="rect">
              <a:avLst/>
            </a:prstGeom>
            <a:blipFill rotWithShape="1">
              <a:blip r:embed="rId9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4" name="Shape 214"/>
            <p:cNvSpPr/>
            <p:nvPr/>
          </p:nvSpPr>
          <p:spPr>
            <a:xfrm>
              <a:off x="-372813" y="850625"/>
              <a:ext cx="1011997" cy="77295"/>
            </a:xfrm>
            <a:prstGeom prst="rect">
              <a:avLst/>
            </a:prstGeom>
            <a:blipFill rotWithShape="1">
              <a:blip r:embed="rId10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1985987" y="426408"/>
              <a:ext cx="1145107" cy="162978"/>
            </a:xfrm>
            <a:prstGeom prst="rect">
              <a:avLst/>
            </a:prstGeom>
            <a:blipFill rotWithShape="1">
              <a:blip r:embed="rId2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17" name="Shape 217"/>
          <p:cNvSpPr/>
          <p:nvPr/>
        </p:nvSpPr>
        <p:spPr>
          <a:xfrm>
            <a:off x="-62034" y="7609663"/>
            <a:ext cx="5657475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-62033" y="7959812"/>
            <a:ext cx="5657473" cy="77295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-365212" y="8359306"/>
            <a:ext cx="5960653" cy="77294"/>
          </a:xfrm>
          <a:prstGeom prst="rect">
            <a:avLst/>
          </a:prstGeom>
          <a:blipFill>
            <a:blip r:embed="rId10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/>
        </p:nvSpPr>
        <p:spPr>
          <a:xfrm>
            <a:off x="-9750" y="-94489"/>
            <a:ext cx="13044374" cy="8817237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2" name="Shape 222"/>
          <p:cNvSpPr/>
          <p:nvPr/>
        </p:nvSpPr>
        <p:spPr>
          <a:xfrm>
            <a:off x="-7087" y="8648817"/>
            <a:ext cx="13044374" cy="1127608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23" name="mergon logo WHITE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8951353" y="8876432"/>
            <a:ext cx="2110283" cy="6723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mertech logo WHITE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6474129" y="8956185"/>
            <a:ext cx="1940519" cy="51287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north_7 WHITE.png"/>
          <p:cNvPicPr>
            <a:picLocks noChangeAspect="1"/>
          </p:cNvPicPr>
          <p:nvPr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3866158" y="8903883"/>
            <a:ext cx="2071265" cy="580730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Shape 226"/>
          <p:cNvSpPr/>
          <p:nvPr/>
        </p:nvSpPr>
        <p:spPr>
          <a:xfrm>
            <a:off x="1900776" y="8898483"/>
            <a:ext cx="14286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lnSpc>
                <a:spcPct val="90000"/>
              </a:lnSpc>
              <a:defRPr sz="1900">
                <a:solidFill>
                  <a:srgbClr val="FFFFFF"/>
                </a:solidFill>
                <a:latin typeface="Calisto MT"/>
                <a:ea typeface="Calisto MT"/>
                <a:cs typeface="Calisto MT"/>
                <a:sym typeface="Calisto MT"/>
              </a:defRPr>
            </a:pPr>
            <a:r>
              <a:t>Uvukula </a:t>
            </a:r>
            <a:br/>
            <a:r>
              <a:t>Foundation</a:t>
            </a:r>
          </a:p>
        </p:txBody>
      </p:sp>
      <p:sp>
        <p:nvSpPr>
          <p:cNvPr id="227" name="Shape 227"/>
          <p:cNvSpPr/>
          <p:nvPr/>
        </p:nvSpPr>
        <p:spPr>
          <a:xfrm>
            <a:off x="1167672" y="576579"/>
            <a:ext cx="9927424" cy="501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539750"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Steps to significance</a:t>
            </a:r>
            <a:endParaRPr sz="2800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  <a:p>
            <a:pPr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marL="539750" lvl="1" indent="-53975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Self-interest</a:t>
            </a:r>
            <a:r>
              <a:rPr lang="en-ZA" dirty="0"/>
              <a:t> o</a:t>
            </a:r>
            <a:r>
              <a:rPr lang="en-US" dirty="0" err="1"/>
              <a:t>nly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US" dirty="0"/>
              <a:t>Or a</a:t>
            </a:r>
            <a:r>
              <a:rPr dirty="0"/>
              <a:t>lways put employer before own interest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Significance: serve outside needs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4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SIGNIFICANCE:  become an instrument in His hand</a:t>
            </a:r>
          </a:p>
          <a:p>
            <a:pPr algn="l" defTabSz="457200">
              <a:spcBef>
                <a:spcPts val="500"/>
              </a:spcBef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1098550" lvl="2" indent="-184150" algn="l" defTabSz="457200">
              <a:spcBef>
                <a:spcPts val="500"/>
              </a:spcBef>
              <a:buSzPct val="100000"/>
              <a:buFont typeface="Arial"/>
              <a:buChar char="•"/>
              <a:defRPr sz="25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i="1" dirty="0">
                <a:solidFill>
                  <a:srgbClr val="FFC000"/>
                </a:solidFill>
              </a:rPr>
              <a:t>Significance:  unexpected fulfilment</a:t>
            </a:r>
            <a:endParaRPr dirty="0"/>
          </a:p>
        </p:txBody>
      </p:sp>
      <p:pic>
        <p:nvPicPr>
          <p:cNvPr id="228" name="Screen Shot 2016-08-02 at 11.45.49.jpg"/>
          <p:cNvPicPr>
            <a:picLocks noChangeAspect="1"/>
          </p:cNvPicPr>
          <p:nvPr/>
        </p:nvPicPr>
        <p:blipFill>
          <a:blip r:embed="rId7" cstate="print">
            <a:extLst/>
          </a:blip>
          <a:srcRect l="1683" r="11858" b="29209"/>
          <a:stretch>
            <a:fillRect/>
          </a:stretch>
        </p:blipFill>
        <p:spPr>
          <a:xfrm>
            <a:off x="5630800" y="7355276"/>
            <a:ext cx="4035639" cy="1235623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Shape 229"/>
          <p:cNvSpPr/>
          <p:nvPr/>
        </p:nvSpPr>
        <p:spPr>
          <a:xfrm>
            <a:off x="-62034" y="7609663"/>
            <a:ext cx="5657475" cy="77295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0" name="Shape 230"/>
          <p:cNvSpPr/>
          <p:nvPr/>
        </p:nvSpPr>
        <p:spPr>
          <a:xfrm>
            <a:off x="-62033" y="7959812"/>
            <a:ext cx="5657473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-365212" y="8359306"/>
            <a:ext cx="5960653" cy="77294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32" name="hands pic 2 white.png"/>
          <p:cNvPicPr>
            <a:picLocks noChangeAspect="1"/>
          </p:cNvPicPr>
          <p:nvPr/>
        </p:nvPicPr>
        <p:blipFill>
          <a:blip r:embed="rId10" cstate="print">
            <a:extLst/>
          </a:blip>
          <a:stretch>
            <a:fillRect/>
          </a:stretch>
        </p:blipFill>
        <p:spPr>
          <a:xfrm>
            <a:off x="10807549" y="7513154"/>
            <a:ext cx="1510048" cy="1019955"/>
          </a:xfrm>
          <a:prstGeom prst="rect">
            <a:avLst/>
          </a:prstGeom>
          <a:ln w="12700">
            <a:miter lim="400000"/>
          </a:ln>
        </p:spPr>
      </p:pic>
      <p:sp>
        <p:nvSpPr>
          <p:cNvPr id="233" name="Shape 233"/>
          <p:cNvSpPr/>
          <p:nvPr/>
        </p:nvSpPr>
        <p:spPr>
          <a:xfrm>
            <a:off x="9816258" y="7616217"/>
            <a:ext cx="993658" cy="77295"/>
          </a:xfrm>
          <a:prstGeom prst="rect">
            <a:avLst/>
          </a:prstGeom>
          <a:blipFill>
            <a:blip r:embed="rId3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9802111" y="7966365"/>
            <a:ext cx="1007806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9797919" y="8365859"/>
            <a:ext cx="1011997" cy="77295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12168886" y="7941643"/>
            <a:ext cx="842267" cy="16297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088292" y="2137720"/>
            <a:ext cx="9922476" cy="37007"/>
          </a:xfrm>
          <a:prstGeom prst="line">
            <a:avLst/>
          </a:prstGeom>
          <a:noFill/>
          <a:ln w="25400" cap="flat">
            <a:solidFill>
              <a:srgbClr val="00B050"/>
            </a:solidFill>
            <a:prstDash val="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7" name="Group 6"/>
          <p:cNvGrpSpPr/>
          <p:nvPr/>
        </p:nvGrpSpPr>
        <p:grpSpPr>
          <a:xfrm>
            <a:off x="8894106" y="1495357"/>
            <a:ext cx="3476657" cy="3254017"/>
            <a:chOff x="9240102" y="1495357"/>
            <a:chExt cx="3476657" cy="3254017"/>
          </a:xfrm>
        </p:grpSpPr>
        <p:sp>
          <p:nvSpPr>
            <p:cNvPr id="4" name="TextBox 3"/>
            <p:cNvSpPr txBox="1"/>
            <p:nvPr/>
          </p:nvSpPr>
          <p:spPr>
            <a:xfrm>
              <a:off x="9240102" y="1495357"/>
              <a:ext cx="2849350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ZA" sz="3600" b="1" i="0" u="none" strike="noStrike" cap="none" spc="0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uFillTx/>
                  <a:latin typeface="Bradley Hand ITC" panose="03070402050302030203" pitchFamily="66" charset="0"/>
                  <a:sym typeface="Helvetica Light"/>
                </a:rPr>
                <a:t>Success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240102" y="2368661"/>
              <a:ext cx="2849350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ZA" sz="3600" b="1" i="0" u="none" strike="noStrike" cap="none" spc="0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uFillTx/>
                  <a:latin typeface="Bradley Hand ITC" panose="03070402050302030203" pitchFamily="66" charset="0"/>
                  <a:sym typeface="Helvetica Light"/>
                </a:rPr>
                <a:t>Significance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723672" y="2373015"/>
              <a:ext cx="988540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ZA" sz="3600" b="0" i="0" u="none" strike="noStrike" cap="none" spc="0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uFillTx/>
                  <a:latin typeface="Bradley Hand ITC" panose="03070402050302030203" pitchFamily="66" charset="0"/>
                  <a:sym typeface="Helvetica Light"/>
                </a:rPr>
                <a:t>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728219" y="3231314"/>
              <a:ext cx="988540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ZA" dirty="0">
                  <a:solidFill>
                    <a:srgbClr val="00B0F0"/>
                  </a:solidFill>
                  <a:latin typeface="Bradley Hand ITC" panose="03070402050302030203" pitchFamily="66" charset="0"/>
                </a:rPr>
                <a:t>2</a:t>
              </a:r>
              <a:endParaRPr kumimoji="0" lang="en-ZA" sz="3600" b="0" i="0" u="none" strike="noStrike" cap="none" spc="0" normalizeH="0" baseline="0" dirty="0">
                <a:ln>
                  <a:noFill/>
                </a:ln>
                <a:solidFill>
                  <a:srgbClr val="00B0F0"/>
                </a:solidFill>
                <a:effectLst/>
                <a:uFillTx/>
                <a:latin typeface="Bradley Hand ITC" panose="03070402050302030203" pitchFamily="66" charset="0"/>
                <a:sym typeface="Helvetica Ligh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699329" y="4092784"/>
              <a:ext cx="988540" cy="6565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ZA" dirty="0">
                  <a:solidFill>
                    <a:srgbClr val="00B0F0"/>
                  </a:solidFill>
                  <a:latin typeface="Bradley Hand ITC" panose="03070402050302030203" pitchFamily="66" charset="0"/>
                </a:rPr>
                <a:t>3</a:t>
              </a:r>
              <a:endParaRPr kumimoji="0" lang="en-ZA" sz="3600" b="0" i="0" u="none" strike="noStrike" cap="none" spc="0" normalizeH="0" baseline="0" dirty="0">
                <a:ln>
                  <a:noFill/>
                </a:ln>
                <a:solidFill>
                  <a:srgbClr val="00B0F0"/>
                </a:solidFill>
                <a:effectLst/>
                <a:uFillTx/>
                <a:latin typeface="Bradley Hand ITC" panose="03070402050302030203" pitchFamily="66" charset="0"/>
                <a:sym typeface="Helvetica Light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/>
        </p:nvSpPr>
        <p:spPr>
          <a:xfrm>
            <a:off x="-7087" y="8648817"/>
            <a:ext cx="13044374" cy="1127608"/>
          </a:xfrm>
          <a:prstGeom prst="rect">
            <a:avLst/>
          </a:prstGeom>
          <a:blipFill>
            <a:blip r:embed="rId2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39" name="mergon logo WHITE.png"/>
          <p:cNvPicPr>
            <a:picLocks noChangeAspect="1"/>
          </p:cNvPicPr>
          <p:nvPr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8951353" y="8876432"/>
            <a:ext cx="2110283" cy="6723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mertech logo WHITE.png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474129" y="8956185"/>
            <a:ext cx="1940519" cy="51287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north_7 WHITE.png"/>
          <p:cNvPicPr>
            <a:picLocks noChangeAspect="1"/>
          </p:cNvPicPr>
          <p:nvPr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3866158" y="8903883"/>
            <a:ext cx="2071265" cy="580730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Shape 242"/>
          <p:cNvSpPr/>
          <p:nvPr/>
        </p:nvSpPr>
        <p:spPr>
          <a:xfrm>
            <a:off x="1900776" y="8898483"/>
            <a:ext cx="14286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algn="l" defTabSz="457200">
              <a:lnSpc>
                <a:spcPct val="90000"/>
              </a:lnSpc>
              <a:defRPr sz="1900">
                <a:solidFill>
                  <a:srgbClr val="FFFFFF"/>
                </a:solidFill>
                <a:latin typeface="Calisto MT"/>
                <a:ea typeface="Calisto MT"/>
                <a:cs typeface="Calisto MT"/>
                <a:sym typeface="Calisto MT"/>
              </a:defRPr>
            </a:pPr>
            <a:r>
              <a:t>Uvukula </a:t>
            </a:r>
            <a:br/>
            <a:r>
              <a:t>Foundation</a:t>
            </a:r>
          </a:p>
        </p:txBody>
      </p:sp>
      <p:sp>
        <p:nvSpPr>
          <p:cNvPr id="243" name="Shape 243"/>
          <p:cNvSpPr/>
          <p:nvPr/>
        </p:nvSpPr>
        <p:spPr>
          <a:xfrm>
            <a:off x="1155944" y="756853"/>
            <a:ext cx="9399972" cy="6817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539750"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entury Gothic"/>
                <a:cs typeface="Century Gothic"/>
              </a:rPr>
              <a:t>Ad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entury Gothic"/>
                <a:cs typeface="Century Gothic"/>
              </a:rPr>
              <a:t>Ubi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entury Gothic"/>
                <a:cs typeface="Century Gothic"/>
              </a:rPr>
              <a:t>?</a:t>
            </a:r>
            <a:endParaRPr sz="28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ea typeface="Century Gothic"/>
              <a:cs typeface="Century Gothic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US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Inform yourself</a:t>
            </a:r>
            <a:r>
              <a:rPr lang="en-ZA" dirty="0"/>
              <a:t> &amp; consider partnering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Commit or </a:t>
            </a:r>
            <a:r>
              <a:rPr lang="en-ZA" dirty="0"/>
              <a:t>'</a:t>
            </a:r>
            <a:r>
              <a:rPr i="1" dirty="0"/>
              <a:t>take a bite</a:t>
            </a:r>
            <a:r>
              <a:rPr lang="en-ZA" i="1" dirty="0"/>
              <a:t>'</a:t>
            </a:r>
            <a:endParaRPr i="1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2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i="1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AutoNum type="arabicPeriod" startAt="3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 </a:t>
            </a:r>
            <a:r>
              <a:rPr lang="en-ZA" dirty="0"/>
              <a:t>Explore</a:t>
            </a:r>
            <a:r>
              <a:rPr dirty="0"/>
              <a:t> significance</a:t>
            </a:r>
            <a:r>
              <a:rPr lang="en-ZA" dirty="0"/>
              <a:t> beyond . . .</a:t>
            </a:r>
          </a:p>
          <a:p>
            <a:pPr lvl="1" indent="0" algn="l" defTabSz="457200">
              <a:spcBef>
                <a:spcPts val="500"/>
              </a:spcBef>
              <a:buSzPct val="100000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ZA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Font typeface="Arial" pitchFamily="34" charset="0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dirty="0">
                <a:solidFill>
                  <a:srgbClr val="C00000"/>
                </a:solidFill>
              </a:rPr>
              <a:t>The ‘power of one’</a:t>
            </a:r>
            <a:r>
              <a:rPr lang="en-ZA" sz="2500" b="1" dirty="0">
                <a:solidFill>
                  <a:srgbClr val="595959"/>
                </a:solidFill>
                <a:latin typeface="Century Gothic"/>
                <a:sym typeface="Century Gothic"/>
              </a:rPr>
              <a:t> &amp; discover </a:t>
            </a:r>
            <a:r>
              <a:rPr lang="en-ZA" dirty="0"/>
              <a:t>. . .</a:t>
            </a:r>
            <a:endParaRPr lang="en-ZA" dirty="0">
              <a:solidFill>
                <a:srgbClr val="C00000"/>
              </a:solidFill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Font typeface="Arial" pitchFamily="34" charset="0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dirty="0">
                <a:solidFill>
                  <a:srgbClr val="C00000"/>
                </a:solidFill>
              </a:rPr>
              <a:t>The partnership power of one plus one + . . . </a:t>
            </a:r>
            <a:r>
              <a:rPr lang="en-ZA" sz="2500" b="1" dirty="0">
                <a:solidFill>
                  <a:srgbClr val="595959"/>
                </a:solidFill>
                <a:latin typeface="Century Gothic"/>
                <a:sym typeface="Century Gothic"/>
              </a:rPr>
              <a:t>&amp; even . . .</a:t>
            </a:r>
            <a:endParaRPr lang="en-ZA" dirty="0">
              <a:solidFill>
                <a:srgbClr val="C00000"/>
              </a:solidFill>
            </a:endParaRPr>
          </a:p>
          <a:p>
            <a:pPr marL="342900" lvl="1" indent="-342900" algn="l" defTabSz="457200">
              <a:spcBef>
                <a:spcPts val="500"/>
              </a:spcBef>
              <a:buSzPct val="100000"/>
              <a:buFont typeface="Arial" pitchFamily="34" charset="0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ZA" u="sng" dirty="0">
                <a:solidFill>
                  <a:srgbClr val="C00000"/>
                </a:solidFill>
              </a:rPr>
              <a:t>The</a:t>
            </a:r>
            <a:r>
              <a:rPr lang="en-ZA" dirty="0">
                <a:solidFill>
                  <a:srgbClr val="C00000"/>
                </a:solidFill>
              </a:rPr>
              <a:t> power of </a:t>
            </a:r>
            <a:r>
              <a:rPr lang="en-ZA" u="sng" dirty="0">
                <a:solidFill>
                  <a:srgbClr val="C00000"/>
                </a:solidFill>
              </a:rPr>
              <a:t>the</a:t>
            </a:r>
            <a:r>
              <a:rPr lang="en-ZA" dirty="0">
                <a:solidFill>
                  <a:srgbClr val="C00000"/>
                </a:solidFill>
              </a:rPr>
              <a:t> One</a:t>
            </a:r>
          </a:p>
          <a:p>
            <a:pPr marL="342900" lvl="1" indent="-342900" algn="l" defTabSz="457200">
              <a:spcBef>
                <a:spcPts val="500"/>
              </a:spcBef>
              <a:buSzPct val="100000"/>
              <a:buFont typeface="Arial" pitchFamily="34" charset="0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ZA" dirty="0"/>
          </a:p>
          <a:p>
            <a:pPr marL="342900" lvl="1" indent="-342900" algn="l" defTabSz="457200">
              <a:spcBef>
                <a:spcPts val="500"/>
              </a:spcBef>
              <a:buSzPct val="100000"/>
              <a:buFont typeface="Arial" pitchFamily="34" charset="0"/>
              <a:buChar char="•"/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n-ZA" dirty="0"/>
          </a:p>
          <a:p>
            <a:pPr algn="l" defTabSz="457200">
              <a:spcBef>
                <a:spcPts val="500"/>
              </a:spcBef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285750" lvl="1" indent="-285750" algn="l" defTabSz="457200">
              <a:spcBef>
                <a:spcPts val="500"/>
              </a:spcBef>
              <a:defRPr sz="2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dirty="0"/>
              <a:t> </a:t>
            </a:r>
          </a:p>
        </p:txBody>
      </p:sp>
      <p:pic>
        <p:nvPicPr>
          <p:cNvPr id="244" name="Screen Shot 2016-08-02 at 11.38.43.jpg"/>
          <p:cNvPicPr>
            <a:picLocks noChangeAspect="1"/>
          </p:cNvPicPr>
          <p:nvPr/>
        </p:nvPicPr>
        <p:blipFill>
          <a:blip r:embed="rId6" cstate="print">
            <a:extLst/>
          </a:blip>
          <a:srcRect r="8827" b="27271"/>
          <a:stretch>
            <a:fillRect/>
          </a:stretch>
        </p:blipFill>
        <p:spPr>
          <a:xfrm>
            <a:off x="5689506" y="7454027"/>
            <a:ext cx="3884489" cy="112777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50" name="Group 250"/>
          <p:cNvGrpSpPr/>
          <p:nvPr/>
        </p:nvGrpSpPr>
        <p:grpSpPr>
          <a:xfrm>
            <a:off x="9543920" y="7515234"/>
            <a:ext cx="3503907" cy="1015795"/>
            <a:chOff x="-372812" y="0"/>
            <a:chExt cx="3503906" cy="1015794"/>
          </a:xfrm>
        </p:grpSpPr>
        <p:pic>
          <p:nvPicPr>
            <p:cNvPr id="245" name="hands pic 2 copy.png"/>
            <p:cNvPicPr>
              <a:picLocks noChangeAspect="1"/>
            </p:cNvPicPr>
            <p:nvPr/>
          </p:nvPicPr>
          <p:blipFill>
            <a:blip r:embed="rId7" cstate="print">
              <a:extLst/>
            </a:blip>
            <a:stretch>
              <a:fillRect/>
            </a:stretch>
          </p:blipFill>
          <p:spPr>
            <a:xfrm>
              <a:off x="633820" y="0"/>
              <a:ext cx="1503889" cy="101579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6" name="Shape 246"/>
            <p:cNvSpPr/>
            <p:nvPr/>
          </p:nvSpPr>
          <p:spPr>
            <a:xfrm>
              <a:off x="-354475" y="100982"/>
              <a:ext cx="993659" cy="77295"/>
            </a:xfrm>
            <a:prstGeom prst="rect">
              <a:avLst/>
            </a:prstGeom>
            <a:blipFill rotWithShape="1">
              <a:blip r:embed="rId8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-368621" y="451131"/>
              <a:ext cx="1007805" cy="77295"/>
            </a:xfrm>
            <a:prstGeom prst="rect">
              <a:avLst/>
            </a:prstGeom>
            <a:blipFill rotWithShape="1">
              <a:blip r:embed="rId9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-372813" y="850625"/>
              <a:ext cx="1011997" cy="77295"/>
            </a:xfrm>
            <a:prstGeom prst="rect">
              <a:avLst/>
            </a:prstGeom>
            <a:blipFill rotWithShape="1">
              <a:blip r:embed="rId10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9" name="Shape 249"/>
            <p:cNvSpPr/>
            <p:nvPr/>
          </p:nvSpPr>
          <p:spPr>
            <a:xfrm>
              <a:off x="1985987" y="426408"/>
              <a:ext cx="1145107" cy="162978"/>
            </a:xfrm>
            <a:prstGeom prst="rect">
              <a:avLst/>
            </a:prstGeom>
            <a:blipFill rotWithShape="1">
              <a:blip r:embed="rId2" cstate="print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51" name="Shape 251"/>
          <p:cNvSpPr/>
          <p:nvPr/>
        </p:nvSpPr>
        <p:spPr>
          <a:xfrm>
            <a:off x="-62034" y="7609663"/>
            <a:ext cx="5657475" cy="77295"/>
          </a:xfrm>
          <a:prstGeom prst="rect">
            <a:avLst/>
          </a:prstGeom>
          <a:blipFill>
            <a:blip r:embed="rId8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-62033" y="7959812"/>
            <a:ext cx="5657473" cy="77295"/>
          </a:xfrm>
          <a:prstGeom prst="rect">
            <a:avLst/>
          </a:prstGeom>
          <a:blipFill>
            <a:blip r:embed="rId9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-365212" y="8359306"/>
            <a:ext cx="5960653" cy="77294"/>
          </a:xfrm>
          <a:prstGeom prst="rect">
            <a:avLst/>
          </a:prstGeom>
          <a:blipFill>
            <a:blip r:embed="rId10" cstate="print"/>
          </a:blip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379</Words>
  <Application>Microsoft Office PowerPoint</Application>
  <PresentationFormat>Custom</PresentationFormat>
  <Paragraphs>109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Francois Van Niekerk</dc:creator>
  <cp:lastModifiedBy>Magdel De Bruyn</cp:lastModifiedBy>
  <cp:revision>36</cp:revision>
  <dcterms:modified xsi:type="dcterms:W3CDTF">2016-08-31T13:35:19Z</dcterms:modified>
</cp:coreProperties>
</file>