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431" r:id="rId2"/>
    <p:sldId id="441" r:id="rId3"/>
    <p:sldId id="446" r:id="rId4"/>
    <p:sldId id="443" r:id="rId5"/>
    <p:sldId id="450" r:id="rId6"/>
    <p:sldId id="444" r:id="rId7"/>
    <p:sldId id="448" r:id="rId8"/>
    <p:sldId id="451" r:id="rId9"/>
    <p:sldId id="452" r:id="rId10"/>
    <p:sldId id="323" r:id="rId11"/>
    <p:sldId id="437" r:id="rId12"/>
    <p:sldId id="434" r:id="rId13"/>
    <p:sldId id="439" r:id="rId14"/>
    <p:sldId id="440" r:id="rId15"/>
    <p:sldId id="432"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C1E9"/>
    <a:srgbClr val="A568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87" autoAdjust="0"/>
    <p:restoredTop sz="90958" autoAdjust="0"/>
  </p:normalViewPr>
  <p:slideViewPr>
    <p:cSldViewPr snapToGrid="0">
      <p:cViewPr varScale="1">
        <p:scale>
          <a:sx n="61" d="100"/>
          <a:sy n="61" d="100"/>
        </p:scale>
        <p:origin x="488" y="44"/>
      </p:cViewPr>
      <p:guideLst>
        <p:guide orient="horz" pos="2160"/>
        <p:guide pos="3840"/>
      </p:guideLst>
    </p:cSldViewPr>
  </p:slideViewPr>
  <p:notesTextViewPr>
    <p:cViewPr>
      <p:scale>
        <a:sx n="1" d="1"/>
        <a:sy n="1" d="1"/>
      </p:scale>
      <p:origin x="0" y="0"/>
    </p:cViewPr>
  </p:notesTextViewPr>
  <p:sorterViewPr>
    <p:cViewPr>
      <p:scale>
        <a:sx n="100" d="100"/>
        <a:sy n="100" d="100"/>
      </p:scale>
      <p:origin x="0" y="-11443"/>
    </p:cViewPr>
  </p:sorterViewPr>
  <p:notesViewPr>
    <p:cSldViewPr snapToGrid="0">
      <p:cViewPr varScale="1">
        <p:scale>
          <a:sx n="64" d="100"/>
          <a:sy n="64" d="100"/>
        </p:scale>
        <p:origin x="3346"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6085498-5406-4667-9A76-0FCF6DC3DFC4}" type="datetimeFigureOut">
              <a:rPr lang="en-GB" smtClean="0"/>
              <a:t>12/11/2020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1E7DA2B-7BCC-41D5-AC8D-A99BB31EBB3A}" type="slidenum">
              <a:rPr lang="en-GB" smtClean="0"/>
              <a:t>‹#›</a:t>
            </a:fld>
            <a:endParaRPr lang="en-GB"/>
          </a:p>
        </p:txBody>
      </p:sp>
    </p:spTree>
    <p:extLst>
      <p:ext uri="{BB962C8B-B14F-4D97-AF65-F5344CB8AC3E}">
        <p14:creationId xmlns:p14="http://schemas.microsoft.com/office/powerpoint/2010/main" val="37035471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6454054-1731-42DF-A758-245D5A6515B4}" type="datetimeFigureOut">
              <a:rPr lang="en-GB" smtClean="0"/>
              <a:t>12/11/2020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458AED7-E037-4C58-B0F5-000FC63F3D4F}" type="slidenum">
              <a:rPr lang="en-GB" smtClean="0"/>
              <a:t>‹#›</a:t>
            </a:fld>
            <a:endParaRPr lang="en-GB"/>
          </a:p>
        </p:txBody>
      </p:sp>
    </p:spTree>
    <p:extLst>
      <p:ext uri="{BB962C8B-B14F-4D97-AF65-F5344CB8AC3E}">
        <p14:creationId xmlns:p14="http://schemas.microsoft.com/office/powerpoint/2010/main" val="4143507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37133E2-4F82-46AE-9167-0F5119A954BE}" type="datetimeFigureOut">
              <a:rPr lang="en-GB" smtClean="0"/>
              <a:t>12/11/2020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AA38E3-5127-40E5-85B5-AA65F18ADCDF}" type="slidenum">
              <a:rPr lang="en-GB" smtClean="0"/>
              <a:t>‹#›</a:t>
            </a:fld>
            <a:endParaRPr lang="en-GB"/>
          </a:p>
        </p:txBody>
      </p:sp>
    </p:spTree>
    <p:extLst>
      <p:ext uri="{BB962C8B-B14F-4D97-AF65-F5344CB8AC3E}">
        <p14:creationId xmlns:p14="http://schemas.microsoft.com/office/powerpoint/2010/main" val="657001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7133E2-4F82-46AE-9167-0F5119A954BE}" type="datetimeFigureOut">
              <a:rPr lang="en-GB" smtClean="0"/>
              <a:t>12/11/2020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AA38E3-5127-40E5-85B5-AA65F18ADCDF}" type="slidenum">
              <a:rPr lang="en-GB" smtClean="0"/>
              <a:t>‹#›</a:t>
            </a:fld>
            <a:endParaRPr lang="en-GB"/>
          </a:p>
        </p:txBody>
      </p:sp>
    </p:spTree>
    <p:extLst>
      <p:ext uri="{BB962C8B-B14F-4D97-AF65-F5344CB8AC3E}">
        <p14:creationId xmlns:p14="http://schemas.microsoft.com/office/powerpoint/2010/main" val="1072097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7133E2-4F82-46AE-9167-0F5119A954BE}" type="datetimeFigureOut">
              <a:rPr lang="en-GB" smtClean="0"/>
              <a:t>12/11/2020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AA38E3-5127-40E5-85B5-AA65F18ADCDF}" type="slidenum">
              <a:rPr lang="en-GB" smtClean="0"/>
              <a:t>‹#›</a:t>
            </a:fld>
            <a:endParaRPr lang="en-GB"/>
          </a:p>
        </p:txBody>
      </p:sp>
    </p:spTree>
    <p:extLst>
      <p:ext uri="{BB962C8B-B14F-4D97-AF65-F5344CB8AC3E}">
        <p14:creationId xmlns:p14="http://schemas.microsoft.com/office/powerpoint/2010/main" val="2267820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46" y="0"/>
            <a:ext cx="12189308" cy="6858000"/>
          </a:xfrm>
          <a:prstGeom prst="rect">
            <a:avLst/>
          </a:prstGeom>
        </p:spPr>
      </p:pic>
      <p:sp>
        <p:nvSpPr>
          <p:cNvPr id="2" name="Title 1"/>
          <p:cNvSpPr>
            <a:spLocks noGrp="1"/>
          </p:cNvSpPr>
          <p:nvPr>
            <p:ph type="ctrTitle" hasCustomPrompt="1"/>
          </p:nvPr>
        </p:nvSpPr>
        <p:spPr>
          <a:xfrm>
            <a:off x="313348" y="2965158"/>
            <a:ext cx="6878109" cy="817462"/>
          </a:xfrm>
        </p:spPr>
        <p:txBody>
          <a:bodyPr anchor="b">
            <a:normAutofit/>
          </a:bodyPr>
          <a:lstStyle>
            <a:lvl1pPr algn="l">
              <a:defRPr sz="3500" b="1" i="0">
                <a:solidFill>
                  <a:schemeClr val="tx1">
                    <a:lumMod val="75000"/>
                    <a:lumOff val="25000"/>
                  </a:schemeClr>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hasCustomPrompt="1"/>
          </p:nvPr>
        </p:nvSpPr>
        <p:spPr>
          <a:xfrm>
            <a:off x="313348" y="4014726"/>
            <a:ext cx="6878109" cy="729747"/>
          </a:xfrm>
        </p:spPr>
        <p:txBody>
          <a:bodyPr>
            <a:normAutofit/>
          </a:bodyPr>
          <a:lstStyle>
            <a:lvl1pPr marL="0" indent="0" algn="l">
              <a:buNone/>
              <a:defRPr sz="2400" b="0" i="1">
                <a:solidFill>
                  <a:schemeClr val="tx1">
                    <a:lumMod val="75000"/>
                    <a:lumOff val="25000"/>
                  </a:schemeClr>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4" name="Text Placeholder 23"/>
          <p:cNvSpPr>
            <a:spLocks noGrp="1"/>
          </p:cNvSpPr>
          <p:nvPr>
            <p:ph type="body" sz="quarter" idx="10" hasCustomPrompt="1"/>
          </p:nvPr>
        </p:nvSpPr>
        <p:spPr>
          <a:xfrm>
            <a:off x="312694" y="5290660"/>
            <a:ext cx="5948063" cy="731201"/>
          </a:xfrm>
        </p:spPr>
        <p:txBody>
          <a:bodyPr>
            <a:noAutofit/>
          </a:bodyPr>
          <a:lstStyle>
            <a:lvl1pPr marL="0" indent="0">
              <a:buNone/>
              <a:defRPr sz="1200">
                <a:solidFill>
                  <a:schemeClr val="tx1">
                    <a:lumMod val="75000"/>
                    <a:lumOff val="25000"/>
                  </a:schemeClr>
                </a:solidFill>
                <a:latin typeface="Arial" charset="0"/>
                <a:ea typeface="Arial" charset="0"/>
                <a:cs typeface="Arial" charset="0"/>
              </a:defRPr>
            </a:lvl1pPr>
            <a:lvl2pPr marL="457200" indent="0">
              <a:buNone/>
              <a:defRPr sz="1200">
                <a:latin typeface="Arial" charset="0"/>
                <a:ea typeface="Arial" charset="0"/>
                <a:cs typeface="Arial" charset="0"/>
              </a:defRPr>
            </a:lvl2pPr>
            <a:lvl3pPr marL="914400" indent="0">
              <a:buNone/>
              <a:defRPr sz="1200">
                <a:latin typeface="Arial" charset="0"/>
                <a:ea typeface="Arial" charset="0"/>
                <a:cs typeface="Arial" charset="0"/>
              </a:defRPr>
            </a:lvl3pPr>
            <a:lvl4pPr marL="1371600" indent="0">
              <a:buNone/>
              <a:defRPr sz="1200">
                <a:latin typeface="Arial" charset="0"/>
                <a:ea typeface="Arial" charset="0"/>
                <a:cs typeface="Arial" charset="0"/>
              </a:defRPr>
            </a:lvl4pPr>
            <a:lvl5pPr marL="1828800" indent="0">
              <a:buNone/>
              <a:defRPr sz="1200">
                <a:latin typeface="Arial" charset="0"/>
                <a:ea typeface="Arial" charset="0"/>
                <a:cs typeface="Arial" charset="0"/>
              </a:defRPr>
            </a:lvl5pPr>
          </a:lstStyle>
          <a:p>
            <a:pPr lvl="0"/>
            <a:r>
              <a:rPr lang="en-US" dirty="0"/>
              <a:t>CLICK TO EDIT MASTER TEXT STYLES</a:t>
            </a:r>
          </a:p>
        </p:txBody>
      </p:sp>
    </p:spTree>
    <p:extLst>
      <p:ext uri="{BB962C8B-B14F-4D97-AF65-F5344CB8AC3E}">
        <p14:creationId xmlns:p14="http://schemas.microsoft.com/office/powerpoint/2010/main" val="4118367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46" y="0"/>
            <a:ext cx="12189308" cy="6858000"/>
          </a:xfrm>
          <a:prstGeom prst="rect">
            <a:avLst/>
          </a:prstGeom>
        </p:spPr>
      </p:pic>
      <p:sp>
        <p:nvSpPr>
          <p:cNvPr id="8" name="Title 1"/>
          <p:cNvSpPr>
            <a:spLocks noGrp="1"/>
          </p:cNvSpPr>
          <p:nvPr>
            <p:ph type="title"/>
          </p:nvPr>
        </p:nvSpPr>
        <p:spPr>
          <a:xfrm>
            <a:off x="456806" y="365128"/>
            <a:ext cx="11278389" cy="557511"/>
          </a:xfrm>
        </p:spPr>
        <p:txBody>
          <a:bodyPr anchor="t">
            <a:normAutofit/>
          </a:bodyPr>
          <a:lstStyle>
            <a:lvl1pPr>
              <a:defRPr sz="3000" b="1" i="0">
                <a:solidFill>
                  <a:schemeClr val="bg1"/>
                </a:solidFill>
                <a:latin typeface="Arial" charset="0"/>
                <a:ea typeface="Arial" charset="0"/>
                <a:cs typeface="Arial" charset="0"/>
              </a:defRPr>
            </a:lvl1pPr>
          </a:lstStyle>
          <a:p>
            <a:r>
              <a:rPr lang="en-US" dirty="0"/>
              <a:t>Click to edit Master title style</a:t>
            </a:r>
          </a:p>
        </p:txBody>
      </p:sp>
      <p:sp>
        <p:nvSpPr>
          <p:cNvPr id="9" name="Content Placeholder 2"/>
          <p:cNvSpPr>
            <a:spLocks noGrp="1"/>
          </p:cNvSpPr>
          <p:nvPr>
            <p:ph idx="1"/>
          </p:nvPr>
        </p:nvSpPr>
        <p:spPr>
          <a:xfrm>
            <a:off x="456806" y="1460981"/>
            <a:ext cx="11278389" cy="4898631"/>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6576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bg>
      <p:bgRef idx="1001">
        <a:schemeClr val="bg1"/>
      </p:bgRef>
    </p:bg>
    <p:spTree>
      <p:nvGrpSpPr>
        <p:cNvPr id="1" name=""/>
        <p:cNvGrpSpPr/>
        <p:nvPr/>
      </p:nvGrpSpPr>
      <p:grpSpPr>
        <a:xfrm>
          <a:off x="0" y="0"/>
          <a:ext cx="0" cy="0"/>
          <a:chOff x="0" y="0"/>
          <a:chExt cx="0" cy="0"/>
        </a:xfrm>
      </p:grpSpPr>
      <p:sp>
        <p:nvSpPr>
          <p:cNvPr id="24" name="Text Placeholder 23"/>
          <p:cNvSpPr>
            <a:spLocks noGrp="1"/>
          </p:cNvSpPr>
          <p:nvPr>
            <p:ph type="body" sz="quarter" idx="10" hasCustomPrompt="1"/>
          </p:nvPr>
        </p:nvSpPr>
        <p:spPr>
          <a:xfrm>
            <a:off x="851554" y="5346778"/>
            <a:ext cx="6426593" cy="820765"/>
          </a:xfrm>
        </p:spPr>
        <p:txBody>
          <a:bodyPr>
            <a:noAutofit/>
          </a:bodyPr>
          <a:lstStyle>
            <a:lvl1pPr marL="0" indent="0">
              <a:buNone/>
              <a:defRPr sz="1200">
                <a:solidFill>
                  <a:schemeClr val="tx1">
                    <a:lumMod val="75000"/>
                    <a:lumOff val="25000"/>
                  </a:schemeClr>
                </a:solidFill>
                <a:latin typeface="Arial" charset="0"/>
                <a:ea typeface="Arial" charset="0"/>
                <a:cs typeface="Arial" charset="0"/>
              </a:defRPr>
            </a:lvl1pPr>
            <a:lvl2pPr marL="457200" indent="0">
              <a:buNone/>
              <a:defRPr sz="1200">
                <a:latin typeface="Arial" charset="0"/>
                <a:ea typeface="Arial" charset="0"/>
                <a:cs typeface="Arial" charset="0"/>
              </a:defRPr>
            </a:lvl2pPr>
            <a:lvl3pPr marL="914400" indent="0">
              <a:buNone/>
              <a:defRPr sz="1200">
                <a:latin typeface="Arial" charset="0"/>
                <a:ea typeface="Arial" charset="0"/>
                <a:cs typeface="Arial" charset="0"/>
              </a:defRPr>
            </a:lvl3pPr>
            <a:lvl4pPr marL="1371600" indent="0">
              <a:buNone/>
              <a:defRPr sz="1200">
                <a:latin typeface="Arial" charset="0"/>
                <a:ea typeface="Arial" charset="0"/>
                <a:cs typeface="Arial" charset="0"/>
              </a:defRPr>
            </a:lvl4pPr>
            <a:lvl5pPr marL="1828800" indent="0">
              <a:buNone/>
              <a:defRPr sz="1200">
                <a:latin typeface="Arial" charset="0"/>
                <a:ea typeface="Arial" charset="0"/>
                <a:cs typeface="Arial" charset="0"/>
              </a:defRPr>
            </a:lvl5pPr>
          </a:lstStyle>
          <a:p>
            <a:pPr lvl="0"/>
            <a:r>
              <a:rPr lang="en-US" dirty="0"/>
              <a:t>CLICK TO EDIT MASTER TEXT STYLES</a:t>
            </a:r>
          </a:p>
        </p:txBody>
      </p:sp>
      <p:sp>
        <p:nvSpPr>
          <p:cNvPr id="2" name="Title 1"/>
          <p:cNvSpPr>
            <a:spLocks noGrp="1"/>
          </p:cNvSpPr>
          <p:nvPr>
            <p:ph type="ctrTitle" hasCustomPrompt="1"/>
          </p:nvPr>
        </p:nvSpPr>
        <p:spPr>
          <a:xfrm>
            <a:off x="851553" y="3325467"/>
            <a:ext cx="7431464" cy="917592"/>
          </a:xfrm>
        </p:spPr>
        <p:txBody>
          <a:bodyPr anchor="b">
            <a:noAutofit/>
          </a:bodyPr>
          <a:lstStyle>
            <a:lvl1pPr algn="l">
              <a:defRPr sz="3200" b="1" i="0">
                <a:solidFill>
                  <a:srgbClr val="6C3D91"/>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hasCustomPrompt="1"/>
          </p:nvPr>
        </p:nvSpPr>
        <p:spPr>
          <a:xfrm>
            <a:off x="851553" y="4375035"/>
            <a:ext cx="7431464" cy="819133"/>
          </a:xfrm>
        </p:spPr>
        <p:txBody>
          <a:bodyPr>
            <a:normAutofit/>
          </a:bodyPr>
          <a:lstStyle>
            <a:lvl1pPr marL="0" indent="0" algn="l">
              <a:buNone/>
              <a:defRPr sz="2400" b="0" i="1">
                <a:solidFill>
                  <a:srgbClr val="00889C"/>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4493845" cy="1538088"/>
          </a:xfrm>
          <a:prstGeom prst="rect">
            <a:avLst/>
          </a:prstGeom>
        </p:spPr>
      </p:pic>
      <p:sp>
        <p:nvSpPr>
          <p:cNvPr id="4" name="Rectangle 3"/>
          <p:cNvSpPr/>
          <p:nvPr userDrawn="1"/>
        </p:nvSpPr>
        <p:spPr>
          <a:xfrm>
            <a:off x="5339644" y="6468534"/>
            <a:ext cx="1512712" cy="2963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spTree>
    <p:custDataLst>
      <p:tags r:id="rId1"/>
    </p:custDataLst>
    <p:extLst>
      <p:ext uri="{BB962C8B-B14F-4D97-AF65-F5344CB8AC3E}">
        <p14:creationId xmlns:p14="http://schemas.microsoft.com/office/powerpoint/2010/main" val="159155700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7133E2-4F82-46AE-9167-0F5119A954BE}" type="datetimeFigureOut">
              <a:rPr lang="en-GB" smtClean="0"/>
              <a:t>12/11/2020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AA38E3-5127-40E5-85B5-AA65F18ADCDF}" type="slidenum">
              <a:rPr lang="en-GB" smtClean="0"/>
              <a:t>‹#›</a:t>
            </a:fld>
            <a:endParaRPr lang="en-GB"/>
          </a:p>
        </p:txBody>
      </p:sp>
    </p:spTree>
    <p:extLst>
      <p:ext uri="{BB962C8B-B14F-4D97-AF65-F5344CB8AC3E}">
        <p14:creationId xmlns:p14="http://schemas.microsoft.com/office/powerpoint/2010/main" val="3284490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7133E2-4F82-46AE-9167-0F5119A954BE}" type="datetimeFigureOut">
              <a:rPr lang="en-GB" smtClean="0"/>
              <a:t>12/11/2020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AA38E3-5127-40E5-85B5-AA65F18ADCDF}" type="slidenum">
              <a:rPr lang="en-GB" smtClean="0"/>
              <a:t>‹#›</a:t>
            </a:fld>
            <a:endParaRPr lang="en-GB"/>
          </a:p>
        </p:txBody>
      </p:sp>
    </p:spTree>
    <p:extLst>
      <p:ext uri="{BB962C8B-B14F-4D97-AF65-F5344CB8AC3E}">
        <p14:creationId xmlns:p14="http://schemas.microsoft.com/office/powerpoint/2010/main" val="1800702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37133E2-4F82-46AE-9167-0F5119A954BE}" type="datetimeFigureOut">
              <a:rPr lang="en-GB" smtClean="0"/>
              <a:t>12/11/2020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AA38E3-5127-40E5-85B5-AA65F18ADCDF}" type="slidenum">
              <a:rPr lang="en-GB" smtClean="0"/>
              <a:t>‹#›</a:t>
            </a:fld>
            <a:endParaRPr lang="en-GB"/>
          </a:p>
        </p:txBody>
      </p:sp>
    </p:spTree>
    <p:extLst>
      <p:ext uri="{BB962C8B-B14F-4D97-AF65-F5344CB8AC3E}">
        <p14:creationId xmlns:p14="http://schemas.microsoft.com/office/powerpoint/2010/main" val="1889883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37133E2-4F82-46AE-9167-0F5119A954BE}" type="datetimeFigureOut">
              <a:rPr lang="en-GB" smtClean="0"/>
              <a:t>12/11/2020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AA38E3-5127-40E5-85B5-AA65F18ADCDF}" type="slidenum">
              <a:rPr lang="en-GB" smtClean="0"/>
              <a:t>‹#›</a:t>
            </a:fld>
            <a:endParaRPr lang="en-GB"/>
          </a:p>
        </p:txBody>
      </p:sp>
    </p:spTree>
    <p:extLst>
      <p:ext uri="{BB962C8B-B14F-4D97-AF65-F5344CB8AC3E}">
        <p14:creationId xmlns:p14="http://schemas.microsoft.com/office/powerpoint/2010/main" val="2388916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37133E2-4F82-46AE-9167-0F5119A954BE}" type="datetimeFigureOut">
              <a:rPr lang="en-GB" smtClean="0"/>
              <a:t>12/11/2020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AA38E3-5127-40E5-85B5-AA65F18ADCDF}" type="slidenum">
              <a:rPr lang="en-GB" smtClean="0"/>
              <a:t>‹#›</a:t>
            </a:fld>
            <a:endParaRPr lang="en-GB"/>
          </a:p>
        </p:txBody>
      </p:sp>
    </p:spTree>
    <p:extLst>
      <p:ext uri="{BB962C8B-B14F-4D97-AF65-F5344CB8AC3E}">
        <p14:creationId xmlns:p14="http://schemas.microsoft.com/office/powerpoint/2010/main" val="707259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7133E2-4F82-46AE-9167-0F5119A954BE}" type="datetimeFigureOut">
              <a:rPr lang="en-GB" smtClean="0"/>
              <a:t>12/11/2020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AA38E3-5127-40E5-85B5-AA65F18ADCDF}" type="slidenum">
              <a:rPr lang="en-GB" smtClean="0"/>
              <a:t>‹#›</a:t>
            </a:fld>
            <a:endParaRPr lang="en-GB"/>
          </a:p>
        </p:txBody>
      </p:sp>
    </p:spTree>
    <p:extLst>
      <p:ext uri="{BB962C8B-B14F-4D97-AF65-F5344CB8AC3E}">
        <p14:creationId xmlns:p14="http://schemas.microsoft.com/office/powerpoint/2010/main" val="137434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7133E2-4F82-46AE-9167-0F5119A954BE}" type="datetimeFigureOut">
              <a:rPr lang="en-GB" smtClean="0"/>
              <a:t>12/11/2020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AA38E3-5127-40E5-85B5-AA65F18ADCDF}" type="slidenum">
              <a:rPr lang="en-GB" smtClean="0"/>
              <a:t>‹#›</a:t>
            </a:fld>
            <a:endParaRPr lang="en-GB"/>
          </a:p>
        </p:txBody>
      </p:sp>
    </p:spTree>
    <p:extLst>
      <p:ext uri="{BB962C8B-B14F-4D97-AF65-F5344CB8AC3E}">
        <p14:creationId xmlns:p14="http://schemas.microsoft.com/office/powerpoint/2010/main" val="145145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7133E2-4F82-46AE-9167-0F5119A954BE}" type="datetimeFigureOut">
              <a:rPr lang="en-GB" smtClean="0"/>
              <a:t>12/11/2020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AA38E3-5127-40E5-85B5-AA65F18ADCDF}" type="slidenum">
              <a:rPr lang="en-GB" smtClean="0"/>
              <a:t>‹#›</a:t>
            </a:fld>
            <a:endParaRPr lang="en-GB"/>
          </a:p>
        </p:txBody>
      </p:sp>
    </p:spTree>
    <p:extLst>
      <p:ext uri="{BB962C8B-B14F-4D97-AF65-F5344CB8AC3E}">
        <p14:creationId xmlns:p14="http://schemas.microsoft.com/office/powerpoint/2010/main" val="3835339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7133E2-4F82-46AE-9167-0F5119A954BE}" type="datetimeFigureOut">
              <a:rPr lang="en-GB" smtClean="0"/>
              <a:t>12/11/2020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AA38E3-5127-40E5-85B5-AA65F18ADCDF}" type="slidenum">
              <a:rPr lang="en-GB" smtClean="0"/>
              <a:t>‹#›</a:t>
            </a:fld>
            <a:endParaRPr lang="en-GB"/>
          </a:p>
        </p:txBody>
      </p:sp>
    </p:spTree>
    <p:extLst>
      <p:ext uri="{BB962C8B-B14F-4D97-AF65-F5344CB8AC3E}">
        <p14:creationId xmlns:p14="http://schemas.microsoft.com/office/powerpoint/2010/main" val="2228503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1806" y="1594237"/>
            <a:ext cx="6630845" cy="2582945"/>
          </a:xfrm>
        </p:spPr>
        <p:txBody>
          <a:bodyPr anchor="t">
            <a:normAutofit/>
          </a:bodyPr>
          <a:lstStyle/>
          <a:p>
            <a:r>
              <a:rPr lang="en-US" sz="4400" dirty="0"/>
              <a:t>North-West University</a:t>
            </a:r>
            <a:br>
              <a:rPr lang="en-US" sz="4400" dirty="0"/>
            </a:br>
            <a:r>
              <a:rPr lang="en-US" sz="4400" dirty="0"/>
              <a:t>Strategy Revision &amp; Annual Performance Plan for 2021</a:t>
            </a:r>
          </a:p>
        </p:txBody>
      </p:sp>
      <p:sp>
        <p:nvSpPr>
          <p:cNvPr id="3" name="Subtitle 2"/>
          <p:cNvSpPr>
            <a:spLocks noGrp="1"/>
          </p:cNvSpPr>
          <p:nvPr>
            <p:ph type="subTitle" idx="1"/>
          </p:nvPr>
        </p:nvSpPr>
        <p:spPr>
          <a:xfrm>
            <a:off x="561806" y="5263763"/>
            <a:ext cx="5158582" cy="1271511"/>
          </a:xfrm>
        </p:spPr>
        <p:txBody>
          <a:bodyPr>
            <a:normAutofit fontScale="85000" lnSpcReduction="10000"/>
          </a:bodyPr>
          <a:lstStyle/>
          <a:p>
            <a:r>
              <a:rPr lang="en-US" dirty="0"/>
              <a:t>Presentation to Council by Prof Dan </a:t>
            </a:r>
            <a:r>
              <a:rPr lang="en-US" dirty="0" err="1"/>
              <a:t>Kgwadi</a:t>
            </a:r>
            <a:endParaRPr lang="en-US" dirty="0"/>
          </a:p>
          <a:p>
            <a:r>
              <a:rPr lang="en-US" dirty="0"/>
              <a:t>Principal &amp; Vice-Chancellor</a:t>
            </a:r>
          </a:p>
          <a:p>
            <a:r>
              <a:rPr lang="en-US" dirty="0"/>
              <a:t>19 November 2020</a:t>
            </a:r>
          </a:p>
        </p:txBody>
      </p:sp>
    </p:spTree>
    <p:extLst>
      <p:ext uri="{BB962C8B-B14F-4D97-AF65-F5344CB8AC3E}">
        <p14:creationId xmlns:p14="http://schemas.microsoft.com/office/powerpoint/2010/main" val="158391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923976"/>
            <a:ext cx="6176891" cy="4310752"/>
          </a:xfrm>
          <a:prstGeom prst="rect">
            <a:avLst/>
          </a:prstGeom>
        </p:spPr>
      </p:pic>
      <p:graphicFrame>
        <p:nvGraphicFramePr>
          <p:cNvPr id="4" name="Content Placeholder 3">
            <a:extLst>
              <a:ext uri="{FF2B5EF4-FFF2-40B4-BE49-F238E27FC236}">
                <a16:creationId xmlns:a16="http://schemas.microsoft.com/office/drawing/2014/main" id="{4F3948E9-CF95-4629-BCD9-5FB1EE013CFB}"/>
              </a:ext>
            </a:extLst>
          </p:cNvPr>
          <p:cNvGraphicFramePr>
            <a:graphicFrameLocks/>
          </p:cNvGraphicFramePr>
          <p:nvPr>
            <p:extLst>
              <p:ext uri="{D42A27DB-BD31-4B8C-83A1-F6EECF244321}">
                <p14:modId xmlns:p14="http://schemas.microsoft.com/office/powerpoint/2010/main" val="2216932617"/>
              </p:ext>
            </p:extLst>
          </p:nvPr>
        </p:nvGraphicFramePr>
        <p:xfrm>
          <a:off x="6611009" y="1923976"/>
          <a:ext cx="5412832" cy="4310752"/>
        </p:xfrm>
        <a:graphic>
          <a:graphicData uri="http://schemas.openxmlformats.org/drawingml/2006/table">
            <a:tbl>
              <a:tblPr firstRow="1" bandRow="1">
                <a:tableStyleId>{F5AB1C69-6EDB-4FF4-983F-18BD219EF322}</a:tableStyleId>
              </a:tblPr>
              <a:tblGrid>
                <a:gridCol w="1353208">
                  <a:extLst>
                    <a:ext uri="{9D8B030D-6E8A-4147-A177-3AD203B41FA5}">
                      <a16:colId xmlns:a16="http://schemas.microsoft.com/office/drawing/2014/main" val="20000"/>
                    </a:ext>
                  </a:extLst>
                </a:gridCol>
                <a:gridCol w="1353208">
                  <a:extLst>
                    <a:ext uri="{9D8B030D-6E8A-4147-A177-3AD203B41FA5}">
                      <a16:colId xmlns:a16="http://schemas.microsoft.com/office/drawing/2014/main" val="20001"/>
                    </a:ext>
                  </a:extLst>
                </a:gridCol>
                <a:gridCol w="1353208">
                  <a:extLst>
                    <a:ext uri="{9D8B030D-6E8A-4147-A177-3AD203B41FA5}">
                      <a16:colId xmlns:a16="http://schemas.microsoft.com/office/drawing/2014/main" val="20002"/>
                    </a:ext>
                  </a:extLst>
                </a:gridCol>
                <a:gridCol w="1353208">
                  <a:extLst>
                    <a:ext uri="{9D8B030D-6E8A-4147-A177-3AD203B41FA5}">
                      <a16:colId xmlns:a16="http://schemas.microsoft.com/office/drawing/2014/main" val="20003"/>
                    </a:ext>
                  </a:extLst>
                </a:gridCol>
              </a:tblGrid>
              <a:tr h="754520">
                <a:tc>
                  <a:txBody>
                    <a:bodyPr/>
                    <a:lstStyle/>
                    <a:p>
                      <a:endParaRPr lang="en-ZA" dirty="0"/>
                    </a:p>
                  </a:txBody>
                  <a:tcPr/>
                </a:tc>
                <a:tc>
                  <a:txBody>
                    <a:bodyPr/>
                    <a:lstStyle/>
                    <a:p>
                      <a:r>
                        <a:rPr lang="en-ZA" dirty="0"/>
                        <a:t>Sept </a:t>
                      </a:r>
                    </a:p>
                  </a:txBody>
                  <a:tcPr/>
                </a:tc>
                <a:tc>
                  <a:txBody>
                    <a:bodyPr/>
                    <a:lstStyle/>
                    <a:p>
                      <a:r>
                        <a:rPr lang="en-ZA" dirty="0"/>
                        <a:t>October</a:t>
                      </a:r>
                    </a:p>
                  </a:txBody>
                  <a:tcPr/>
                </a:tc>
                <a:tc>
                  <a:txBody>
                    <a:bodyPr/>
                    <a:lstStyle/>
                    <a:p>
                      <a:r>
                        <a:rPr lang="en-ZA" dirty="0"/>
                        <a:t>Increase</a:t>
                      </a:r>
                    </a:p>
                  </a:txBody>
                  <a:tcPr/>
                </a:tc>
                <a:extLst>
                  <a:ext uri="{0D108BD9-81ED-4DB2-BD59-A6C34878D82A}">
                    <a16:rowId xmlns:a16="http://schemas.microsoft.com/office/drawing/2014/main" val="10000"/>
                  </a:ext>
                </a:extLst>
              </a:tr>
              <a:tr h="1558042">
                <a:tc>
                  <a:txBody>
                    <a:bodyPr/>
                    <a:lstStyle/>
                    <a:p>
                      <a:r>
                        <a:rPr lang="en-ZA" dirty="0"/>
                        <a:t>Total impressions</a:t>
                      </a:r>
                    </a:p>
                  </a:txBody>
                  <a:tcPr/>
                </a:tc>
                <a:tc>
                  <a:txBody>
                    <a:bodyPr/>
                    <a:lstStyle/>
                    <a:p>
                      <a:r>
                        <a:rPr lang="en-ZA" dirty="0"/>
                        <a:t>1 947 491</a:t>
                      </a:r>
                    </a:p>
                  </a:txBody>
                  <a:tcPr/>
                </a:tc>
                <a:tc>
                  <a:txBody>
                    <a:bodyPr/>
                    <a:lstStyle/>
                    <a:p>
                      <a:r>
                        <a:rPr lang="en-ZA" dirty="0"/>
                        <a:t>3 851 437</a:t>
                      </a:r>
                    </a:p>
                  </a:txBody>
                  <a:tcPr/>
                </a:tc>
                <a:tc>
                  <a:txBody>
                    <a:bodyPr/>
                    <a:lstStyle/>
                    <a:p>
                      <a:r>
                        <a:rPr lang="en-ZA" dirty="0"/>
                        <a:t>1 903 946</a:t>
                      </a:r>
                    </a:p>
                  </a:txBody>
                  <a:tcPr/>
                </a:tc>
                <a:extLst>
                  <a:ext uri="{0D108BD9-81ED-4DB2-BD59-A6C34878D82A}">
                    <a16:rowId xmlns:a16="http://schemas.microsoft.com/office/drawing/2014/main" val="10001"/>
                  </a:ext>
                </a:extLst>
              </a:tr>
              <a:tr h="666063">
                <a:tc>
                  <a:txBody>
                    <a:bodyPr/>
                    <a:lstStyle/>
                    <a:p>
                      <a:r>
                        <a:rPr lang="en-ZA" dirty="0"/>
                        <a:t>Radio interviews</a:t>
                      </a:r>
                    </a:p>
                  </a:txBody>
                  <a:tcPr/>
                </a:tc>
                <a:tc>
                  <a:txBody>
                    <a:bodyPr/>
                    <a:lstStyle/>
                    <a:p>
                      <a:r>
                        <a:rPr lang="en-ZA" dirty="0"/>
                        <a:t>4</a:t>
                      </a:r>
                    </a:p>
                  </a:txBody>
                  <a:tcPr/>
                </a:tc>
                <a:tc>
                  <a:txBody>
                    <a:bodyPr/>
                    <a:lstStyle/>
                    <a:p>
                      <a:r>
                        <a:rPr lang="en-ZA" dirty="0"/>
                        <a:t>4</a:t>
                      </a:r>
                    </a:p>
                  </a:txBody>
                  <a:tcPr/>
                </a:tc>
                <a:tc>
                  <a:txBody>
                    <a:bodyPr/>
                    <a:lstStyle/>
                    <a:p>
                      <a:r>
                        <a:rPr lang="en-ZA" dirty="0"/>
                        <a:t>N/A</a:t>
                      </a:r>
                    </a:p>
                  </a:txBody>
                  <a:tcPr/>
                </a:tc>
                <a:extLst>
                  <a:ext uri="{0D108BD9-81ED-4DB2-BD59-A6C34878D82A}">
                    <a16:rowId xmlns:a16="http://schemas.microsoft.com/office/drawing/2014/main" val="10002"/>
                  </a:ext>
                </a:extLst>
              </a:tr>
              <a:tr h="380608">
                <a:tc>
                  <a:txBody>
                    <a:bodyPr/>
                    <a:lstStyle/>
                    <a:p>
                      <a:r>
                        <a:rPr lang="en-ZA" dirty="0"/>
                        <a:t>Articles</a:t>
                      </a:r>
                    </a:p>
                  </a:txBody>
                  <a:tcPr/>
                </a:tc>
                <a:tc>
                  <a:txBody>
                    <a:bodyPr/>
                    <a:lstStyle/>
                    <a:p>
                      <a:r>
                        <a:rPr lang="en-ZA" dirty="0"/>
                        <a:t>3</a:t>
                      </a:r>
                    </a:p>
                  </a:txBody>
                  <a:tcPr/>
                </a:tc>
                <a:tc>
                  <a:txBody>
                    <a:bodyPr/>
                    <a:lstStyle/>
                    <a:p>
                      <a:endParaRPr lang="en-ZA" dirty="0"/>
                    </a:p>
                  </a:txBody>
                  <a:tcPr/>
                </a:tc>
                <a:tc>
                  <a:txBody>
                    <a:bodyPr/>
                    <a:lstStyle/>
                    <a:p>
                      <a:endParaRPr lang="en-ZA" dirty="0"/>
                    </a:p>
                  </a:txBody>
                  <a:tcPr/>
                </a:tc>
                <a:extLst>
                  <a:ext uri="{0D108BD9-81ED-4DB2-BD59-A6C34878D82A}">
                    <a16:rowId xmlns:a16="http://schemas.microsoft.com/office/drawing/2014/main" val="10003"/>
                  </a:ext>
                </a:extLst>
              </a:tr>
              <a:tr h="951519">
                <a:tc>
                  <a:txBody>
                    <a:bodyPr/>
                    <a:lstStyle/>
                    <a:p>
                      <a:r>
                        <a:rPr lang="en-ZA" dirty="0"/>
                        <a:t>Owned media reach</a:t>
                      </a:r>
                    </a:p>
                  </a:txBody>
                  <a:tcPr/>
                </a:tc>
                <a:tc>
                  <a:txBody>
                    <a:bodyPr/>
                    <a:lstStyle/>
                    <a:p>
                      <a:r>
                        <a:rPr lang="en-ZA" dirty="0"/>
                        <a:t>97 700 </a:t>
                      </a:r>
                    </a:p>
                  </a:txBody>
                  <a:tcPr/>
                </a:tc>
                <a:tc>
                  <a:txBody>
                    <a:bodyPr/>
                    <a:lstStyle/>
                    <a:p>
                      <a:r>
                        <a:rPr lang="en-ZA" dirty="0"/>
                        <a:t>205 390</a:t>
                      </a:r>
                    </a:p>
                  </a:txBody>
                  <a:tcPr/>
                </a:tc>
                <a:tc>
                  <a:txBody>
                    <a:bodyPr/>
                    <a:lstStyle/>
                    <a:p>
                      <a:r>
                        <a:rPr lang="en-ZA" dirty="0"/>
                        <a:t>108 390</a:t>
                      </a:r>
                    </a:p>
                  </a:txBody>
                  <a:tcPr/>
                </a:tc>
                <a:extLst>
                  <a:ext uri="{0D108BD9-81ED-4DB2-BD59-A6C34878D82A}">
                    <a16:rowId xmlns:a16="http://schemas.microsoft.com/office/drawing/2014/main" val="10004"/>
                  </a:ext>
                </a:extLst>
              </a:tr>
            </a:tbl>
          </a:graphicData>
        </a:graphic>
      </p:graphicFrame>
      <p:sp>
        <p:nvSpPr>
          <p:cNvPr id="7" name="Title 1">
            <a:extLst>
              <a:ext uri="{FF2B5EF4-FFF2-40B4-BE49-F238E27FC236}">
                <a16:creationId xmlns:a16="http://schemas.microsoft.com/office/drawing/2014/main" id="{D9C43408-3D22-4BF6-9C96-97D700D8BF72}"/>
              </a:ext>
            </a:extLst>
          </p:cNvPr>
          <p:cNvSpPr txBox="1">
            <a:spLocks/>
          </p:cNvSpPr>
          <p:nvPr/>
        </p:nvSpPr>
        <p:spPr>
          <a:xfrm>
            <a:off x="4067503" y="226304"/>
            <a:ext cx="7373401" cy="7939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i="0" kern="1200">
                <a:solidFill>
                  <a:srgbClr val="6C3D91"/>
                </a:solidFill>
                <a:latin typeface="Arial" charset="0"/>
                <a:ea typeface="Arial" charset="0"/>
                <a:cs typeface="Arial" charset="0"/>
              </a:defRPr>
            </a:lvl1pPr>
          </a:lstStyle>
          <a:p>
            <a:pPr algn="ctr"/>
            <a:r>
              <a:rPr lang="en-GB" dirty="0"/>
              <a:t>Multimedia campaign: performance</a:t>
            </a:r>
            <a:endParaRPr lang="en-GB" sz="2400" dirty="0"/>
          </a:p>
        </p:txBody>
      </p:sp>
    </p:spTree>
    <p:extLst>
      <p:ext uri="{BB962C8B-B14F-4D97-AF65-F5344CB8AC3E}">
        <p14:creationId xmlns:p14="http://schemas.microsoft.com/office/powerpoint/2010/main" val="11005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805" y="299140"/>
            <a:ext cx="11278389" cy="557511"/>
          </a:xfrm>
        </p:spPr>
        <p:txBody>
          <a:bodyPr>
            <a:noAutofit/>
          </a:bodyPr>
          <a:lstStyle/>
          <a:p>
            <a:pPr algn="ctr"/>
            <a:r>
              <a:rPr lang="en-US" sz="4000" dirty="0"/>
              <a:t>Imperatives for Change</a:t>
            </a:r>
            <a:endParaRPr lang="en-ZA" sz="4000" dirty="0"/>
          </a:p>
        </p:txBody>
      </p:sp>
      <p:sp>
        <p:nvSpPr>
          <p:cNvPr id="3" name="Content Placeholder 2"/>
          <p:cNvSpPr>
            <a:spLocks noGrp="1"/>
          </p:cNvSpPr>
          <p:nvPr>
            <p:ph idx="1"/>
          </p:nvPr>
        </p:nvSpPr>
        <p:spPr>
          <a:xfrm>
            <a:off x="456806" y="1319753"/>
            <a:ext cx="11278389" cy="5039859"/>
          </a:xfrm>
        </p:spPr>
        <p:txBody>
          <a:bodyPr>
            <a:normAutofit/>
          </a:bodyPr>
          <a:lstStyle/>
          <a:p>
            <a:r>
              <a:rPr lang="en-US" dirty="0"/>
              <a:t>Imperatives for change</a:t>
            </a:r>
          </a:p>
          <a:p>
            <a:pPr lvl="1"/>
            <a:r>
              <a:rPr lang="en-US" dirty="0"/>
              <a:t>The 4</a:t>
            </a:r>
            <a:r>
              <a:rPr lang="en-US" baseline="30000" dirty="0"/>
              <a:t>th</a:t>
            </a:r>
            <a:r>
              <a:rPr lang="en-US" dirty="0"/>
              <a:t> Industrial Revolution has become a fundamental driver for change, presenting excellent opportunities but also significant threats</a:t>
            </a:r>
          </a:p>
          <a:p>
            <a:pPr lvl="1"/>
            <a:r>
              <a:rPr lang="en-US" dirty="0"/>
              <a:t>The funding of higher education in South Africa is under increasing pressure due to current economic conditions, made worse by Covid-19</a:t>
            </a:r>
          </a:p>
          <a:p>
            <a:r>
              <a:rPr lang="en-US" dirty="0"/>
              <a:t>The Senior Management Committee met during September to: -</a:t>
            </a:r>
          </a:p>
          <a:p>
            <a:pPr lvl="1"/>
            <a:r>
              <a:rPr lang="en-US" dirty="0"/>
              <a:t>Revise the Common Strategy Assumptions – those elements of our internal and external environment that affect the responsiveness  of our strategy</a:t>
            </a:r>
          </a:p>
          <a:p>
            <a:pPr lvl="1"/>
            <a:r>
              <a:rPr lang="en-US" dirty="0"/>
              <a:t>Revise the Success Model – our idealized view of what a successful NWU will look like in future to internal and external stakeholders and financially</a:t>
            </a:r>
          </a:p>
          <a:p>
            <a:pPr lvl="1"/>
            <a:r>
              <a:rPr lang="en-US" dirty="0"/>
              <a:t>Revise the NWU Goals and Enablers (the core elements of our strategy are retained as approved by Council in November 2015)</a:t>
            </a:r>
          </a:p>
          <a:p>
            <a:pPr lvl="1"/>
            <a:endParaRPr lang="en-ZA" dirty="0"/>
          </a:p>
        </p:txBody>
      </p:sp>
    </p:spTree>
    <p:extLst>
      <p:ext uri="{BB962C8B-B14F-4D97-AF65-F5344CB8AC3E}">
        <p14:creationId xmlns:p14="http://schemas.microsoft.com/office/powerpoint/2010/main" val="1665515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lowchart: Document 12">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dirty="0">
                <a:solidFill>
                  <a:srgbClr val="FFFFFF"/>
                </a:solidFill>
                <a:latin typeface="+mj-lt"/>
                <a:ea typeface="+mj-ea"/>
                <a:cs typeface="+mj-cs"/>
              </a:rPr>
              <a:t>Our Revised Goals</a:t>
            </a:r>
          </a:p>
        </p:txBody>
      </p:sp>
      <p:graphicFrame>
        <p:nvGraphicFramePr>
          <p:cNvPr id="9" name="Table 8">
            <a:extLst>
              <a:ext uri="{FF2B5EF4-FFF2-40B4-BE49-F238E27FC236}">
                <a16:creationId xmlns:a16="http://schemas.microsoft.com/office/drawing/2014/main" id="{7E2FDEF6-15B3-439C-89B0-B525DEB11F28}"/>
              </a:ext>
            </a:extLst>
          </p:cNvPr>
          <p:cNvGraphicFramePr>
            <a:graphicFrameLocks noGrp="1"/>
          </p:cNvGraphicFramePr>
          <p:nvPr>
            <p:extLst>
              <p:ext uri="{D42A27DB-BD31-4B8C-83A1-F6EECF244321}">
                <p14:modId xmlns:p14="http://schemas.microsoft.com/office/powerpoint/2010/main" val="3966334451"/>
              </p:ext>
            </p:extLst>
          </p:nvPr>
        </p:nvGraphicFramePr>
        <p:xfrm>
          <a:off x="4015818" y="1356736"/>
          <a:ext cx="8012783" cy="5106959"/>
        </p:xfrm>
        <a:graphic>
          <a:graphicData uri="http://schemas.openxmlformats.org/drawingml/2006/table">
            <a:tbl>
              <a:tblPr firstRow="1" firstCol="1" bandRow="1"/>
              <a:tblGrid>
                <a:gridCol w="8012783">
                  <a:extLst>
                    <a:ext uri="{9D8B030D-6E8A-4147-A177-3AD203B41FA5}">
                      <a16:colId xmlns:a16="http://schemas.microsoft.com/office/drawing/2014/main" val="3320517825"/>
                    </a:ext>
                  </a:extLst>
                </a:gridCol>
              </a:tblGrid>
              <a:tr h="872907">
                <a:tc>
                  <a:txBody>
                    <a:bodyPr/>
                    <a:lstStyle/>
                    <a:p>
                      <a:pPr marL="0" indent="0" algn="l">
                        <a:lnSpc>
                          <a:spcPct val="100000"/>
                        </a:lnSpc>
                        <a:spcBef>
                          <a:spcPts val="600"/>
                        </a:spcBef>
                        <a:spcAft>
                          <a:spcPts val="600"/>
                        </a:spcAft>
                      </a:pPr>
                      <a:r>
                        <a:rPr lang="en-ZA" sz="2000" b="1" kern="1200" dirty="0">
                          <a:solidFill>
                            <a:schemeClr val="tx1"/>
                          </a:solidFill>
                          <a:effectLst/>
                          <a:latin typeface="+mn-lt"/>
                          <a:ea typeface="+mn-ea"/>
                          <a:cs typeface="+mn-cs"/>
                        </a:rPr>
                        <a:t>1:</a:t>
                      </a:r>
                      <a:r>
                        <a:rPr lang="en-ZA" sz="2000" kern="1200" dirty="0">
                          <a:solidFill>
                            <a:schemeClr val="tx1"/>
                          </a:solidFill>
                          <a:effectLst/>
                          <a:latin typeface="+mn-lt"/>
                          <a:ea typeface="+mn-ea"/>
                          <a:cs typeface="+mn-cs"/>
                        </a:rPr>
                        <a:t> Promote excellent learning and teaching and reposition the NWU to attain the size and shape required by the market direction decisions (NO CHANGE)</a:t>
                      </a:r>
                      <a:endParaRPr lang="en-ZA" sz="2000" dirty="0">
                        <a:effectLst/>
                        <a:latin typeface="+mn-lt"/>
                        <a:ea typeface="Calibri" panose="020F0502020204030204" pitchFamily="34" charset="0"/>
                        <a:cs typeface="Times New Roman" panose="02020603050405020304" pitchFamily="18" charset="0"/>
                      </a:endParaRPr>
                    </a:p>
                  </a:txBody>
                  <a:tcPr marL="78117" marR="78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6709667"/>
                  </a:ext>
                </a:extLst>
              </a:tr>
              <a:tr h="581938">
                <a:tc>
                  <a:txBody>
                    <a:bodyPr/>
                    <a:lstStyle/>
                    <a:p>
                      <a:pPr marL="0" indent="0" algn="l">
                        <a:lnSpc>
                          <a:spcPct val="100000"/>
                        </a:lnSpc>
                        <a:spcBef>
                          <a:spcPts val="600"/>
                        </a:spcBef>
                        <a:spcAft>
                          <a:spcPts val="600"/>
                        </a:spcAft>
                        <a:tabLst>
                          <a:tab pos="-2154555" algn="l"/>
                          <a:tab pos="457200" algn="l"/>
                        </a:tabLst>
                      </a:pPr>
                      <a:r>
                        <a:rPr lang="en-GB" sz="2000" b="1" dirty="0">
                          <a:effectLst/>
                          <a:latin typeface="+mn-lt"/>
                          <a:ea typeface="Times New Roman" panose="02020603050405020304" pitchFamily="18" charset="0"/>
                          <a:cs typeface="Times New Roman" panose="02020603050405020304" pitchFamily="18" charset="0"/>
                        </a:rPr>
                        <a:t>2: </a:t>
                      </a:r>
                      <a:r>
                        <a:rPr lang="en-ZA" sz="2000" b="1" dirty="0">
                          <a:effectLst/>
                          <a:latin typeface="+mn-lt"/>
                          <a:ea typeface="Times New Roman" panose="02020603050405020304" pitchFamily="18" charset="0"/>
                          <a:cs typeface="Times New Roman" panose="02020603050405020304" pitchFamily="18" charset="0"/>
                        </a:rPr>
                        <a:t>Strengthen</a:t>
                      </a:r>
                      <a:r>
                        <a:rPr lang="en-ZA" sz="2000" b="0" dirty="0">
                          <a:effectLst/>
                          <a:latin typeface="+mn-lt"/>
                          <a:ea typeface="Times New Roman" panose="02020603050405020304" pitchFamily="18" charset="0"/>
                          <a:cs typeface="Times New Roman" panose="02020603050405020304" pitchFamily="18" charset="0"/>
                        </a:rPr>
                        <a:t> research and innovation with a strategic focus on impactful </a:t>
                      </a:r>
                      <a:r>
                        <a:rPr lang="en-ZA" sz="2000" b="1" dirty="0">
                          <a:effectLst/>
                          <a:latin typeface="+mn-lt"/>
                          <a:ea typeface="Times New Roman" panose="02020603050405020304" pitchFamily="18" charset="0"/>
                          <a:cs typeface="Times New Roman" panose="02020603050405020304" pitchFamily="18" charset="0"/>
                        </a:rPr>
                        <a:t>globalisation</a:t>
                      </a:r>
                    </a:p>
                  </a:txBody>
                  <a:tcPr marL="78117" marR="78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894086"/>
                  </a:ext>
                </a:extLst>
              </a:tr>
              <a:tr h="724063">
                <a:tc>
                  <a:txBody>
                    <a:bodyPr/>
                    <a:lstStyle/>
                    <a:p>
                      <a:pPr marL="0" indent="0" algn="l">
                        <a:lnSpc>
                          <a:spcPct val="100000"/>
                        </a:lnSpc>
                        <a:spcBef>
                          <a:spcPts val="600"/>
                        </a:spcBef>
                        <a:spcAft>
                          <a:spcPts val="600"/>
                        </a:spcAft>
                      </a:pPr>
                      <a:r>
                        <a:rPr lang="en-ZA" sz="2000" b="1" dirty="0">
                          <a:solidFill>
                            <a:srgbClr val="353838"/>
                          </a:solidFill>
                          <a:effectLst/>
                          <a:latin typeface="+mn-lt"/>
                          <a:ea typeface="Calibri" panose="020F0502020204030204" pitchFamily="34" charset="0"/>
                          <a:cs typeface="Times New Roman" panose="02020603050405020304" pitchFamily="18" charset="0"/>
                        </a:rPr>
                        <a:t>3: Integrate</a:t>
                      </a:r>
                      <a:r>
                        <a:rPr lang="en-ZA" sz="2000" dirty="0">
                          <a:solidFill>
                            <a:srgbClr val="353838"/>
                          </a:solidFill>
                          <a:effectLst/>
                          <a:latin typeface="+mn-lt"/>
                          <a:ea typeface="Calibri" panose="020F0502020204030204" pitchFamily="34" charset="0"/>
                          <a:cs typeface="Times New Roman" panose="02020603050405020304" pitchFamily="18" charset="0"/>
                        </a:rPr>
                        <a:t> and align community engagement with teaching-learning and research to develop a culture of </a:t>
                      </a:r>
                      <a:r>
                        <a:rPr lang="en-ZA" sz="2000" b="1" dirty="0">
                          <a:solidFill>
                            <a:srgbClr val="353838"/>
                          </a:solidFill>
                          <a:effectLst/>
                          <a:latin typeface="+mn-lt"/>
                          <a:ea typeface="Calibri" panose="020F0502020204030204" pitchFamily="34" charset="0"/>
                          <a:cs typeface="Times New Roman" panose="02020603050405020304" pitchFamily="18" charset="0"/>
                        </a:rPr>
                        <a:t>active citizenship</a:t>
                      </a:r>
                      <a:endParaRPr lang="en-ZA" sz="2000" b="1" dirty="0">
                        <a:effectLst/>
                        <a:latin typeface="+mn-lt"/>
                        <a:ea typeface="Calibri" panose="020F0502020204030204" pitchFamily="34" charset="0"/>
                        <a:cs typeface="Times New Roman" panose="02020603050405020304" pitchFamily="18" charset="0"/>
                      </a:endParaRPr>
                    </a:p>
                  </a:txBody>
                  <a:tcPr marL="78117" marR="78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0747549"/>
                  </a:ext>
                </a:extLst>
              </a:tr>
              <a:tr h="1334896">
                <a:tc>
                  <a:txBody>
                    <a:bodyPr/>
                    <a:lstStyle/>
                    <a:p>
                      <a:pPr marL="0" indent="0" algn="l">
                        <a:lnSpc>
                          <a:spcPct val="100000"/>
                        </a:lnSpc>
                        <a:spcBef>
                          <a:spcPts val="600"/>
                        </a:spcBef>
                        <a:spcAft>
                          <a:spcPts val="600"/>
                        </a:spcAft>
                      </a:pPr>
                      <a:r>
                        <a:rPr lang="en-ZA" sz="2000" b="1" dirty="0">
                          <a:solidFill>
                            <a:srgbClr val="000000"/>
                          </a:solidFill>
                          <a:effectLst/>
                          <a:latin typeface="+mn-lt"/>
                          <a:ea typeface="Calibri" panose="020F0502020204030204" pitchFamily="34" charset="0"/>
                          <a:cs typeface="Times New Roman" panose="02020603050405020304" pitchFamily="18" charset="0"/>
                        </a:rPr>
                        <a:t>4: </a:t>
                      </a:r>
                      <a:r>
                        <a:rPr lang="en-ZA" sz="2000" dirty="0">
                          <a:solidFill>
                            <a:srgbClr val="000000"/>
                          </a:solidFill>
                          <a:effectLst/>
                          <a:latin typeface="+mn-lt"/>
                          <a:ea typeface="Calibri" panose="020F0502020204030204" pitchFamily="34" charset="0"/>
                          <a:cs typeface="Times New Roman" panose="02020603050405020304" pitchFamily="18" charset="0"/>
                        </a:rPr>
                        <a:t>Develop a </a:t>
                      </a:r>
                      <a:r>
                        <a:rPr lang="en-ZA" sz="2000" b="1" dirty="0">
                          <a:solidFill>
                            <a:srgbClr val="000000"/>
                          </a:solidFill>
                          <a:effectLst/>
                          <a:latin typeface="+mn-lt"/>
                          <a:ea typeface="Calibri" panose="020F0502020204030204" pitchFamily="34" charset="0"/>
                          <a:cs typeface="Times New Roman" panose="02020603050405020304" pitchFamily="18" charset="0"/>
                        </a:rPr>
                        <a:t>clearly differentiated student value proposition </a:t>
                      </a:r>
                      <a:r>
                        <a:rPr lang="en-ZA" sz="2000" dirty="0">
                          <a:solidFill>
                            <a:srgbClr val="000000"/>
                          </a:solidFill>
                          <a:effectLst/>
                          <a:latin typeface="+mn-lt"/>
                          <a:ea typeface="Calibri" panose="020F0502020204030204" pitchFamily="34" charset="0"/>
                          <a:cs typeface="Times New Roman" panose="02020603050405020304" pitchFamily="18" charset="0"/>
                        </a:rPr>
                        <a:t>with a focus on creating an </a:t>
                      </a:r>
                      <a:r>
                        <a:rPr lang="en-ZA" sz="2000" b="1" dirty="0">
                          <a:solidFill>
                            <a:srgbClr val="000000"/>
                          </a:solidFill>
                          <a:effectLst/>
                          <a:latin typeface="+mn-lt"/>
                          <a:ea typeface="Calibri" panose="020F0502020204030204" pitchFamily="34" charset="0"/>
                          <a:cs typeface="Times New Roman" panose="02020603050405020304" pitchFamily="18" charset="0"/>
                        </a:rPr>
                        <a:t>inclusive environment </a:t>
                      </a:r>
                      <a:r>
                        <a:rPr lang="en-ZA" sz="2000" dirty="0">
                          <a:solidFill>
                            <a:srgbClr val="000000"/>
                          </a:solidFill>
                          <a:effectLst/>
                          <a:latin typeface="+mn-lt"/>
                          <a:ea typeface="Calibri" panose="020F0502020204030204" pitchFamily="34" charset="0"/>
                          <a:cs typeface="Times New Roman" panose="02020603050405020304" pitchFamily="18" charset="0"/>
                        </a:rPr>
                        <a:t>aimed at developing students holistically through </a:t>
                      </a:r>
                      <a:r>
                        <a:rPr lang="en-ZA" sz="2000" b="1" dirty="0">
                          <a:solidFill>
                            <a:srgbClr val="000000"/>
                          </a:solidFill>
                          <a:effectLst/>
                          <a:latin typeface="+mn-lt"/>
                          <a:ea typeface="Calibri" panose="020F0502020204030204" pitchFamily="34" charset="0"/>
                          <a:cs typeface="Times New Roman" panose="02020603050405020304" pitchFamily="18" charset="0"/>
                        </a:rPr>
                        <a:t>structured and unstructured co-curricular programmes </a:t>
                      </a:r>
                      <a:r>
                        <a:rPr lang="en-ZA" sz="2000" dirty="0">
                          <a:solidFill>
                            <a:srgbClr val="000000"/>
                          </a:solidFill>
                          <a:effectLst/>
                          <a:latin typeface="+mn-lt"/>
                          <a:ea typeface="Calibri" panose="020F0502020204030204" pitchFamily="34" charset="0"/>
                          <a:cs typeface="Times New Roman" panose="02020603050405020304" pitchFamily="18" charset="0"/>
                        </a:rPr>
                        <a:t>which are relevant, desirable and meet students’ needs.</a:t>
                      </a:r>
                      <a:endParaRPr lang="en-ZA" sz="2000" dirty="0">
                        <a:effectLst/>
                        <a:latin typeface="+mn-lt"/>
                        <a:ea typeface="Calibri" panose="020F0502020204030204" pitchFamily="34" charset="0"/>
                        <a:cs typeface="Times New Roman" panose="02020603050405020304" pitchFamily="18" charset="0"/>
                      </a:endParaRPr>
                    </a:p>
                  </a:txBody>
                  <a:tcPr marL="78117" marR="78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2644177"/>
                  </a:ext>
                </a:extLst>
              </a:tr>
              <a:tr h="581938">
                <a:tc>
                  <a:txBody>
                    <a:bodyPr/>
                    <a:lstStyle/>
                    <a:p>
                      <a:pPr marL="0" indent="0" algn="l">
                        <a:lnSpc>
                          <a:spcPct val="100000"/>
                        </a:lnSpc>
                        <a:spcBef>
                          <a:spcPts val="600"/>
                        </a:spcBef>
                        <a:spcAft>
                          <a:spcPts val="600"/>
                        </a:spcAft>
                        <a:tabLst>
                          <a:tab pos="-2154555" algn="l"/>
                          <a:tab pos="457200" algn="l"/>
                        </a:tabLst>
                      </a:pPr>
                      <a:r>
                        <a:rPr lang="en-ZA" sz="2000" b="1" dirty="0">
                          <a:effectLst/>
                          <a:latin typeface="+mn-lt"/>
                          <a:ea typeface="Times New Roman" panose="02020603050405020304" pitchFamily="18" charset="0"/>
                          <a:cs typeface="Times New Roman" panose="02020603050405020304" pitchFamily="18" charset="0"/>
                        </a:rPr>
                        <a:t>5: </a:t>
                      </a:r>
                      <a:r>
                        <a:rPr lang="en-ZA" sz="2000" b="0" dirty="0">
                          <a:effectLst/>
                          <a:latin typeface="+mn-lt"/>
                          <a:ea typeface="Times New Roman" panose="02020603050405020304" pitchFamily="18" charset="0"/>
                          <a:cs typeface="Times New Roman" panose="02020603050405020304" pitchFamily="18" charset="0"/>
                        </a:rPr>
                        <a:t>Attract, develop and retain </a:t>
                      </a:r>
                      <a:r>
                        <a:rPr lang="en-ZA" sz="2000" b="1" dirty="0">
                          <a:effectLst/>
                          <a:latin typeface="+mn-lt"/>
                          <a:ea typeface="Times New Roman" panose="02020603050405020304" pitchFamily="18" charset="0"/>
                          <a:cs typeface="Times New Roman" panose="02020603050405020304" pitchFamily="18" charset="0"/>
                        </a:rPr>
                        <a:t>excellent staff </a:t>
                      </a:r>
                      <a:r>
                        <a:rPr lang="en-ZA" sz="2000" b="0" dirty="0">
                          <a:effectLst/>
                          <a:latin typeface="+mn-lt"/>
                          <a:ea typeface="Times New Roman" panose="02020603050405020304" pitchFamily="18" charset="0"/>
                          <a:cs typeface="Times New Roman" panose="02020603050405020304" pitchFamily="18" charset="0"/>
                        </a:rPr>
                        <a:t>and create an </a:t>
                      </a:r>
                      <a:r>
                        <a:rPr lang="en-ZA" sz="2000" b="1" dirty="0">
                          <a:effectLst/>
                          <a:latin typeface="+mn-lt"/>
                          <a:ea typeface="Times New Roman" panose="02020603050405020304" pitchFamily="18" charset="0"/>
                          <a:cs typeface="Times New Roman" panose="02020603050405020304" pitchFamily="18" charset="0"/>
                        </a:rPr>
                        <a:t>equitable staff profile</a:t>
                      </a:r>
                    </a:p>
                  </a:txBody>
                  <a:tcPr marL="78117" marR="78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818908"/>
                  </a:ext>
                </a:extLst>
              </a:tr>
              <a:tr h="872907">
                <a:tc>
                  <a:txBody>
                    <a:bodyPr/>
                    <a:lstStyle/>
                    <a:p>
                      <a:pPr marL="0" indent="0" algn="l">
                        <a:lnSpc>
                          <a:spcPct val="100000"/>
                        </a:lnSpc>
                        <a:spcBef>
                          <a:spcPts val="600"/>
                        </a:spcBef>
                        <a:spcAft>
                          <a:spcPts val="600"/>
                        </a:spcAft>
                        <a:tabLst>
                          <a:tab pos="-2154555" algn="l"/>
                          <a:tab pos="457200" algn="l"/>
                        </a:tabLst>
                      </a:pPr>
                      <a:r>
                        <a:rPr lang="en-ZA" sz="2000" b="1" dirty="0">
                          <a:effectLst/>
                          <a:latin typeface="+mn-lt"/>
                          <a:ea typeface="Times New Roman" panose="02020603050405020304" pitchFamily="18" charset="0"/>
                          <a:cs typeface="Times New Roman" panose="02020603050405020304" pitchFamily="18" charset="0"/>
                        </a:rPr>
                        <a:t>6: </a:t>
                      </a:r>
                      <a:r>
                        <a:rPr lang="en-ZA" sz="2000" b="0" dirty="0">
                          <a:effectLst/>
                          <a:latin typeface="+mn-lt"/>
                          <a:ea typeface="Times New Roman" panose="02020603050405020304" pitchFamily="18" charset="0"/>
                          <a:cs typeface="Times New Roman" panose="02020603050405020304" pitchFamily="18" charset="0"/>
                        </a:rPr>
                        <a:t>The development and implementation of a </a:t>
                      </a:r>
                      <a:r>
                        <a:rPr lang="en-ZA" sz="2000" b="1" dirty="0">
                          <a:effectLst/>
                          <a:latin typeface="+mn-lt"/>
                          <a:ea typeface="Times New Roman" panose="02020603050405020304" pitchFamily="18" charset="0"/>
                          <a:cs typeface="Times New Roman" panose="02020603050405020304" pitchFamily="18" charset="0"/>
                        </a:rPr>
                        <a:t>digital business strategy </a:t>
                      </a:r>
                      <a:r>
                        <a:rPr lang="en-ZA" sz="2000" b="0" dirty="0">
                          <a:effectLst/>
                          <a:latin typeface="+mn-lt"/>
                          <a:ea typeface="Times New Roman" panose="02020603050405020304" pitchFamily="18" charset="0"/>
                          <a:cs typeface="Times New Roman" panose="02020603050405020304" pitchFamily="18" charset="0"/>
                        </a:rPr>
                        <a:t>to </a:t>
                      </a:r>
                      <a:r>
                        <a:rPr lang="en-ZA" sz="2000" b="1" dirty="0">
                          <a:effectLst/>
                          <a:latin typeface="+mn-lt"/>
                          <a:ea typeface="Times New Roman" panose="02020603050405020304" pitchFamily="18" charset="0"/>
                          <a:cs typeface="Times New Roman" panose="02020603050405020304" pitchFamily="18" charset="0"/>
                        </a:rPr>
                        <a:t>create a competitive advantage </a:t>
                      </a:r>
                      <a:r>
                        <a:rPr lang="en-ZA" sz="2000" b="0" dirty="0">
                          <a:effectLst/>
                          <a:latin typeface="+mn-lt"/>
                          <a:ea typeface="Times New Roman" panose="02020603050405020304" pitchFamily="18" charset="0"/>
                          <a:cs typeface="Times New Roman" panose="02020603050405020304" pitchFamily="18" charset="0"/>
                        </a:rPr>
                        <a:t>for the university and ultimately unlock alternative revenue streams. (A NEW GOAL)</a:t>
                      </a:r>
                      <a:endParaRPr lang="en-ZA" sz="2000" b="1" dirty="0">
                        <a:effectLst/>
                        <a:latin typeface="+mn-lt"/>
                        <a:ea typeface="Times New Roman" panose="02020603050405020304" pitchFamily="18" charset="0"/>
                        <a:cs typeface="Times New Roman" panose="02020603050405020304" pitchFamily="18" charset="0"/>
                      </a:endParaRPr>
                    </a:p>
                  </a:txBody>
                  <a:tcPr marL="78117" marR="781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0210390"/>
                  </a:ext>
                </a:extLst>
              </a:tr>
            </a:tbl>
          </a:graphicData>
        </a:graphic>
      </p:graphicFrame>
      <p:sp>
        <p:nvSpPr>
          <p:cNvPr id="3" name="AutoShape 2" descr="Eish!_2019_vol1_eng_inde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Tree>
    <p:extLst>
      <p:ext uri="{BB962C8B-B14F-4D97-AF65-F5344CB8AC3E}">
        <p14:creationId xmlns:p14="http://schemas.microsoft.com/office/powerpoint/2010/main" val="285755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lowchart: Document 12">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dirty="0">
                <a:solidFill>
                  <a:srgbClr val="FFFFFF"/>
                </a:solidFill>
                <a:latin typeface="+mj-lt"/>
                <a:ea typeface="+mj-ea"/>
                <a:cs typeface="+mj-cs"/>
              </a:rPr>
              <a:t>Our Revised Enablers</a:t>
            </a:r>
          </a:p>
        </p:txBody>
      </p:sp>
      <p:graphicFrame>
        <p:nvGraphicFramePr>
          <p:cNvPr id="5" name="Content Placeholder 5">
            <a:extLst>
              <a:ext uri="{FF2B5EF4-FFF2-40B4-BE49-F238E27FC236}">
                <a16:creationId xmlns:a16="http://schemas.microsoft.com/office/drawing/2014/main" id="{981C723A-B91B-4F02-82E6-15D4C9CE0FD8}"/>
              </a:ext>
            </a:extLst>
          </p:cNvPr>
          <p:cNvGraphicFramePr>
            <a:graphicFrameLocks noGrp="1"/>
          </p:cNvGraphicFramePr>
          <p:nvPr>
            <p:ph idx="1"/>
            <p:extLst>
              <p:ext uri="{D42A27DB-BD31-4B8C-83A1-F6EECF244321}">
                <p14:modId xmlns:p14="http://schemas.microsoft.com/office/powerpoint/2010/main" val="278161975"/>
              </p:ext>
            </p:extLst>
          </p:nvPr>
        </p:nvGraphicFramePr>
        <p:xfrm>
          <a:off x="4213782" y="1545998"/>
          <a:ext cx="7541443" cy="4138364"/>
        </p:xfrm>
        <a:graphic>
          <a:graphicData uri="http://schemas.openxmlformats.org/drawingml/2006/table">
            <a:tbl>
              <a:tblPr firstRow="1" firstCol="1" bandRow="1"/>
              <a:tblGrid>
                <a:gridCol w="7541443">
                  <a:extLst>
                    <a:ext uri="{9D8B030D-6E8A-4147-A177-3AD203B41FA5}">
                      <a16:colId xmlns:a16="http://schemas.microsoft.com/office/drawing/2014/main" val="953864648"/>
                    </a:ext>
                  </a:extLst>
                </a:gridCol>
              </a:tblGrid>
              <a:tr h="953757">
                <a:tc>
                  <a:txBody>
                    <a:bodyPr/>
                    <a:lstStyle/>
                    <a:p>
                      <a:pPr>
                        <a:lnSpc>
                          <a:spcPct val="107000"/>
                        </a:lnSpc>
                        <a:spcAft>
                          <a:spcPts val="0"/>
                        </a:spcAft>
                      </a:pPr>
                      <a:r>
                        <a:rPr lang="en-ZA" sz="2000" kern="1200" dirty="0">
                          <a:solidFill>
                            <a:srgbClr val="353838"/>
                          </a:solidFill>
                          <a:effectLst/>
                          <a:latin typeface="+mn-lt"/>
                          <a:ea typeface="Times New Roman" panose="02020603050405020304" pitchFamily="18" charset="0"/>
                          <a:cs typeface="Times New Roman" panose="02020603050405020304" pitchFamily="18" charset="0"/>
                        </a:rPr>
                        <a:t>Enabler 1: </a:t>
                      </a:r>
                      <a:r>
                        <a:rPr lang="en-ZA" sz="2000" b="1" kern="1200" dirty="0">
                          <a:solidFill>
                            <a:srgbClr val="353838"/>
                          </a:solidFill>
                          <a:effectLst/>
                          <a:latin typeface="+mn-lt"/>
                          <a:ea typeface="Times New Roman" panose="02020603050405020304" pitchFamily="18" charset="0"/>
                          <a:cs typeface="Times New Roman" panose="02020603050405020304" pitchFamily="18" charset="0"/>
                        </a:rPr>
                        <a:t>Govern, lead and manage </a:t>
                      </a:r>
                      <a:r>
                        <a:rPr lang="en-ZA" sz="2000" kern="1200" dirty="0">
                          <a:solidFill>
                            <a:srgbClr val="353838"/>
                          </a:solidFill>
                          <a:effectLst/>
                          <a:latin typeface="+mn-lt"/>
                          <a:ea typeface="Times New Roman" panose="02020603050405020304" pitchFamily="18" charset="0"/>
                          <a:cs typeface="Times New Roman" panose="02020603050405020304" pitchFamily="18" charset="0"/>
                        </a:rPr>
                        <a:t>in an </a:t>
                      </a:r>
                      <a:r>
                        <a:rPr lang="en-ZA" sz="2000" b="1" kern="1200" dirty="0">
                          <a:solidFill>
                            <a:srgbClr val="353838"/>
                          </a:solidFill>
                          <a:effectLst/>
                          <a:latin typeface="+mn-lt"/>
                          <a:ea typeface="Times New Roman" panose="02020603050405020304" pitchFamily="18" charset="0"/>
                          <a:cs typeface="Times New Roman" panose="02020603050405020304" pitchFamily="18" charset="0"/>
                        </a:rPr>
                        <a:t>agile, collaborative </a:t>
                      </a:r>
                      <a:r>
                        <a:rPr lang="en-ZA" sz="2000" kern="1200" dirty="0">
                          <a:solidFill>
                            <a:srgbClr val="353838"/>
                          </a:solidFill>
                          <a:effectLst/>
                          <a:latin typeface="+mn-lt"/>
                          <a:ea typeface="Times New Roman" panose="02020603050405020304" pitchFamily="18" charset="0"/>
                          <a:cs typeface="Times New Roman" panose="02020603050405020304" pitchFamily="18" charset="0"/>
                        </a:rPr>
                        <a:t>and </a:t>
                      </a:r>
                      <a:r>
                        <a:rPr lang="en-ZA" sz="2000" b="1" kern="1200" dirty="0">
                          <a:solidFill>
                            <a:srgbClr val="353838"/>
                          </a:solidFill>
                          <a:effectLst/>
                          <a:latin typeface="+mn-lt"/>
                          <a:ea typeface="Times New Roman" panose="02020603050405020304" pitchFamily="18" charset="0"/>
                          <a:cs typeface="Times New Roman" panose="02020603050405020304" pitchFamily="18" charset="0"/>
                        </a:rPr>
                        <a:t>integrated</a:t>
                      </a:r>
                      <a:r>
                        <a:rPr lang="en-ZA" sz="2000" kern="1200" dirty="0">
                          <a:solidFill>
                            <a:srgbClr val="353838"/>
                          </a:solidFill>
                          <a:effectLst/>
                          <a:latin typeface="+mn-lt"/>
                          <a:ea typeface="Times New Roman" panose="02020603050405020304" pitchFamily="18" charset="0"/>
                          <a:cs typeface="Times New Roman" panose="02020603050405020304" pitchFamily="18" charset="0"/>
                        </a:rPr>
                        <a:t> way towards an optimally digitised university environment</a:t>
                      </a:r>
                      <a:endParaRPr lang="en-ZA" sz="2000" kern="1200" dirty="0">
                        <a:solidFill>
                          <a:srgbClr val="353838"/>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5412355"/>
                  </a:ext>
                </a:extLst>
              </a:tr>
              <a:tr h="953757">
                <a:tc>
                  <a:txBody>
                    <a:bodyPr/>
                    <a:lstStyle/>
                    <a:p>
                      <a:pPr>
                        <a:lnSpc>
                          <a:spcPct val="107000"/>
                        </a:lnSpc>
                        <a:spcAft>
                          <a:spcPts val="0"/>
                        </a:spcAft>
                      </a:pPr>
                      <a:r>
                        <a:rPr lang="en-ZA" sz="2000" kern="1200" dirty="0">
                          <a:solidFill>
                            <a:srgbClr val="353838"/>
                          </a:solidFill>
                          <a:effectLst/>
                          <a:latin typeface="+mn-lt"/>
                          <a:ea typeface="Calibri" panose="020F0502020204030204" pitchFamily="34" charset="0"/>
                          <a:cs typeface="Times New Roman" panose="02020603050405020304" pitchFamily="18" charset="0"/>
                        </a:rPr>
                        <a:t>Enabler 2: Establish a holistic and </a:t>
                      </a:r>
                      <a:r>
                        <a:rPr lang="en-ZA" sz="2000" b="1" kern="1200" dirty="0">
                          <a:solidFill>
                            <a:srgbClr val="353838"/>
                          </a:solidFill>
                          <a:effectLst/>
                          <a:latin typeface="+mn-lt"/>
                          <a:ea typeface="Calibri" panose="020F0502020204030204" pitchFamily="34" charset="0"/>
                          <a:cs typeface="Times New Roman" panose="02020603050405020304" pitchFamily="18" charset="0"/>
                        </a:rPr>
                        <a:t>integrated university technology platform</a:t>
                      </a:r>
                      <a:r>
                        <a:rPr lang="en-ZA" sz="2000" kern="1200" dirty="0">
                          <a:solidFill>
                            <a:srgbClr val="353838"/>
                          </a:solidFill>
                          <a:effectLst/>
                          <a:latin typeface="+mn-lt"/>
                          <a:ea typeface="Calibri" panose="020F0502020204030204" pitchFamily="34" charset="0"/>
                          <a:cs typeface="Times New Roman" panose="02020603050405020304" pitchFamily="18" charset="0"/>
                        </a:rPr>
                        <a:t> to provide a solid foundation for a digital future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7656415"/>
                  </a:ext>
                </a:extLst>
              </a:tr>
              <a:tr h="953757">
                <a:tc>
                  <a:txBody>
                    <a:bodyPr/>
                    <a:lstStyle/>
                    <a:p>
                      <a:pPr>
                        <a:lnSpc>
                          <a:spcPct val="107000"/>
                        </a:lnSpc>
                        <a:spcAft>
                          <a:spcPts val="0"/>
                        </a:spcAft>
                      </a:pPr>
                      <a:r>
                        <a:rPr lang="en-ZA" sz="2000" kern="1200" dirty="0">
                          <a:solidFill>
                            <a:srgbClr val="353838"/>
                          </a:solidFill>
                          <a:effectLst/>
                          <a:latin typeface="+mn-lt"/>
                          <a:ea typeface="Calibri" panose="020F0502020204030204" pitchFamily="34" charset="0"/>
                          <a:cs typeface="Times New Roman" panose="02020603050405020304" pitchFamily="18" charset="0"/>
                        </a:rPr>
                        <a:t>Enabler 3: Cultivate and deliver </a:t>
                      </a:r>
                      <a:r>
                        <a:rPr lang="en-ZA" sz="2000" b="1" kern="1200" dirty="0">
                          <a:solidFill>
                            <a:srgbClr val="353838"/>
                          </a:solidFill>
                          <a:effectLst/>
                          <a:latin typeface="+mn-lt"/>
                          <a:ea typeface="Calibri" panose="020F0502020204030204" pitchFamily="34" charset="0"/>
                          <a:cs typeface="Times New Roman" panose="02020603050405020304" pitchFamily="18" charset="0"/>
                        </a:rPr>
                        <a:t>stakeholder-focused platforms </a:t>
                      </a:r>
                      <a:r>
                        <a:rPr lang="en-ZA" sz="2000" kern="1200" dirty="0">
                          <a:solidFill>
                            <a:srgbClr val="353838"/>
                          </a:solidFill>
                          <a:effectLst/>
                          <a:latin typeface="+mn-lt"/>
                          <a:ea typeface="Calibri" panose="020F0502020204030204" pitchFamily="34" charset="0"/>
                          <a:cs typeface="Times New Roman" panose="02020603050405020304" pitchFamily="18" charset="0"/>
                        </a:rPr>
                        <a:t>to create and grow intentional experiences and brand equity.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6063662"/>
                  </a:ext>
                </a:extLst>
              </a:tr>
              <a:tr h="1277093">
                <a:tc>
                  <a:txBody>
                    <a:bodyPr/>
                    <a:lstStyle/>
                    <a:p>
                      <a:pPr>
                        <a:lnSpc>
                          <a:spcPct val="107000"/>
                        </a:lnSpc>
                        <a:spcAft>
                          <a:spcPts val="0"/>
                        </a:spcAft>
                      </a:pPr>
                      <a:r>
                        <a:rPr lang="en-ZA" sz="2000" kern="1200" dirty="0">
                          <a:solidFill>
                            <a:srgbClr val="353838"/>
                          </a:solidFill>
                          <a:effectLst/>
                          <a:latin typeface="+mn-lt"/>
                          <a:ea typeface="Calibri" panose="020F0502020204030204" pitchFamily="34" charset="0"/>
                          <a:cs typeface="Times New Roman" panose="02020603050405020304" pitchFamily="18" charset="0"/>
                        </a:rPr>
                        <a:t>Enabler 4: Ensure </a:t>
                      </a:r>
                      <a:r>
                        <a:rPr lang="en-ZA" sz="2000" b="1" kern="1200" dirty="0">
                          <a:solidFill>
                            <a:srgbClr val="353838"/>
                          </a:solidFill>
                          <a:effectLst/>
                          <a:latin typeface="+mn-lt"/>
                          <a:ea typeface="Calibri" panose="020F0502020204030204" pitchFamily="34" charset="0"/>
                          <a:cs typeface="Times New Roman" panose="02020603050405020304" pitchFamily="18" charset="0"/>
                        </a:rPr>
                        <a:t>financial sustainability </a:t>
                      </a:r>
                      <a:r>
                        <a:rPr lang="en-ZA" sz="2000" kern="1200" dirty="0">
                          <a:solidFill>
                            <a:srgbClr val="353838"/>
                          </a:solidFill>
                          <a:effectLst/>
                          <a:latin typeface="+mn-lt"/>
                          <a:ea typeface="Calibri" panose="020F0502020204030204" pitchFamily="34" charset="0"/>
                          <a:cs typeface="Times New Roman" panose="02020603050405020304" pitchFamily="18" charset="0"/>
                        </a:rPr>
                        <a:t>and </a:t>
                      </a:r>
                      <a:r>
                        <a:rPr lang="en-ZA" sz="2000" b="1" kern="1200" dirty="0">
                          <a:solidFill>
                            <a:srgbClr val="353838"/>
                          </a:solidFill>
                          <a:effectLst/>
                          <a:latin typeface="+mn-lt"/>
                          <a:ea typeface="Calibri" panose="020F0502020204030204" pitchFamily="34" charset="0"/>
                          <a:cs typeface="Times New Roman" panose="02020603050405020304" pitchFamily="18" charset="0"/>
                        </a:rPr>
                        <a:t>optimal performance </a:t>
                      </a:r>
                      <a:r>
                        <a:rPr lang="en-ZA" sz="2000" kern="1200" dirty="0">
                          <a:solidFill>
                            <a:srgbClr val="353838"/>
                          </a:solidFill>
                          <a:effectLst/>
                          <a:latin typeface="+mn-lt"/>
                          <a:ea typeface="Calibri" panose="020F0502020204030204" pitchFamily="34" charset="0"/>
                          <a:cs typeface="Times New Roman" panose="02020603050405020304" pitchFamily="18" charset="0"/>
                        </a:rPr>
                        <a:t>with due consideration of macro-economic conditions and a drive towards digital transformation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8190681"/>
                  </a:ext>
                </a:extLst>
              </a:tr>
            </a:tbl>
          </a:graphicData>
        </a:graphic>
      </p:graphicFrame>
    </p:spTree>
    <p:extLst>
      <p:ext uri="{BB962C8B-B14F-4D97-AF65-F5344CB8AC3E}">
        <p14:creationId xmlns:p14="http://schemas.microsoft.com/office/powerpoint/2010/main" val="68141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805" y="299140"/>
            <a:ext cx="11278389" cy="557511"/>
          </a:xfrm>
        </p:spPr>
        <p:txBody>
          <a:bodyPr>
            <a:noAutofit/>
          </a:bodyPr>
          <a:lstStyle/>
          <a:p>
            <a:pPr algn="ctr"/>
            <a:r>
              <a:rPr lang="en-US" sz="4000" dirty="0"/>
              <a:t>Annual Performance Plan 2021</a:t>
            </a:r>
            <a:endParaRPr lang="en-ZA" sz="4000" dirty="0"/>
          </a:p>
        </p:txBody>
      </p:sp>
      <p:sp>
        <p:nvSpPr>
          <p:cNvPr id="3" name="Content Placeholder 2"/>
          <p:cNvSpPr>
            <a:spLocks noGrp="1"/>
          </p:cNvSpPr>
          <p:nvPr>
            <p:ph idx="1"/>
          </p:nvPr>
        </p:nvSpPr>
        <p:spPr>
          <a:xfrm>
            <a:off x="456806" y="1319753"/>
            <a:ext cx="11278389" cy="5039859"/>
          </a:xfrm>
        </p:spPr>
        <p:txBody>
          <a:bodyPr>
            <a:normAutofit/>
          </a:bodyPr>
          <a:lstStyle/>
          <a:p>
            <a:r>
              <a:rPr lang="en-US" dirty="0"/>
              <a:t>On the basis of the revised goals and enablers, the University Management Committee has drafted an Annual Performance Plan for 2021, which is presented to Council for approval</a:t>
            </a:r>
          </a:p>
          <a:p>
            <a:pPr lvl="1"/>
            <a:endParaRPr lang="en-ZA" dirty="0"/>
          </a:p>
        </p:txBody>
      </p:sp>
    </p:spTree>
    <p:extLst>
      <p:ext uri="{BB962C8B-B14F-4D97-AF65-F5344CB8AC3E}">
        <p14:creationId xmlns:p14="http://schemas.microsoft.com/office/powerpoint/2010/main" val="333561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821" y="3366343"/>
            <a:ext cx="12192000" cy="769441"/>
          </a:xfrm>
          <a:prstGeom prst="rect">
            <a:avLst/>
          </a:prstGeom>
          <a:solidFill>
            <a:srgbClr val="E6C1E9"/>
          </a:solidFill>
        </p:spPr>
        <p:txBody>
          <a:bodyPr wrap="square" rtlCol="0">
            <a:spAutoFit/>
          </a:bodyPr>
          <a:lstStyle/>
          <a:p>
            <a:pPr algn="ctr"/>
            <a:r>
              <a:rPr lang="en-ZA" sz="4400" b="1" dirty="0"/>
              <a:t>Thank you</a:t>
            </a:r>
          </a:p>
        </p:txBody>
      </p:sp>
    </p:spTree>
    <p:extLst>
      <p:ext uri="{BB962C8B-B14F-4D97-AF65-F5344CB8AC3E}">
        <p14:creationId xmlns:p14="http://schemas.microsoft.com/office/powerpoint/2010/main" val="1120911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805" y="299140"/>
            <a:ext cx="11278389" cy="557511"/>
          </a:xfrm>
        </p:spPr>
        <p:txBody>
          <a:bodyPr>
            <a:noAutofit/>
          </a:bodyPr>
          <a:lstStyle/>
          <a:p>
            <a:pPr algn="ctr"/>
            <a:r>
              <a:rPr lang="en-US" sz="4000" dirty="0"/>
              <a:t>The Year in Retrospect</a:t>
            </a:r>
            <a:endParaRPr lang="en-ZA" sz="4000" dirty="0"/>
          </a:p>
        </p:txBody>
      </p:sp>
      <p:sp>
        <p:nvSpPr>
          <p:cNvPr id="3" name="Content Placeholder 2"/>
          <p:cNvSpPr>
            <a:spLocks noGrp="1"/>
          </p:cNvSpPr>
          <p:nvPr>
            <p:ph idx="1"/>
          </p:nvPr>
        </p:nvSpPr>
        <p:spPr>
          <a:xfrm>
            <a:off x="456806" y="1319753"/>
            <a:ext cx="11278389" cy="5039859"/>
          </a:xfrm>
        </p:spPr>
        <p:txBody>
          <a:bodyPr>
            <a:normAutofit/>
          </a:bodyPr>
          <a:lstStyle/>
          <a:p>
            <a:r>
              <a:rPr lang="en-US" dirty="0"/>
              <a:t>Due to COVID-19, 2020 has been a trying year for NWU as it has for many institutions across the globe</a:t>
            </a:r>
          </a:p>
          <a:p>
            <a:r>
              <a:rPr lang="en-US" dirty="0"/>
              <a:t>Primary objective was to ensure that we completed the academic year</a:t>
            </a:r>
          </a:p>
          <a:p>
            <a:r>
              <a:rPr lang="en-US" dirty="0"/>
              <a:t>Continued our teaching and learning activities in the online mode</a:t>
            </a:r>
          </a:p>
          <a:p>
            <a:r>
              <a:rPr lang="en-US" dirty="0"/>
              <a:t>Gradually re-introduced staff and students to our campuses as lockdown alert levels relaxed</a:t>
            </a:r>
          </a:p>
          <a:p>
            <a:r>
              <a:rPr lang="en-US" dirty="0"/>
              <a:t>Successfully completed the first semester teaching and learning programme and on track to complete a successful year</a:t>
            </a:r>
          </a:p>
          <a:p>
            <a:pPr lvl="1"/>
            <a:endParaRPr lang="en-ZA" dirty="0"/>
          </a:p>
        </p:txBody>
      </p:sp>
    </p:spTree>
    <p:extLst>
      <p:ext uri="{BB962C8B-B14F-4D97-AF65-F5344CB8AC3E}">
        <p14:creationId xmlns:p14="http://schemas.microsoft.com/office/powerpoint/2010/main" val="1600549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805" y="299140"/>
            <a:ext cx="11278389" cy="557511"/>
          </a:xfrm>
        </p:spPr>
        <p:txBody>
          <a:bodyPr>
            <a:noAutofit/>
          </a:bodyPr>
          <a:lstStyle/>
          <a:p>
            <a:pPr algn="ctr"/>
            <a:r>
              <a:rPr lang="en-US" dirty="0"/>
              <a:t>Staff: Virtual Teaching and Learning Conference</a:t>
            </a:r>
            <a:endParaRPr lang="en-ZA" dirty="0"/>
          </a:p>
        </p:txBody>
      </p:sp>
      <p:pic>
        <p:nvPicPr>
          <p:cNvPr id="4" name="Picture 6" descr="http://news.nwu.ac.za/sites/news.nwu.ac.za/files/files/Vaal-Triangle-Campus-News/Capture-STO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7203" y="1605533"/>
            <a:ext cx="3077991" cy="45007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173341" y="1476339"/>
            <a:ext cx="3374488" cy="4759095"/>
          </a:xfrm>
          <a:prstGeom prst="rect">
            <a:avLst/>
          </a:prstGeom>
        </p:spPr>
      </p:pic>
      <p:sp>
        <p:nvSpPr>
          <p:cNvPr id="9" name="TextBox 8"/>
          <p:cNvSpPr txBox="1"/>
          <p:nvPr/>
        </p:nvSpPr>
        <p:spPr>
          <a:xfrm>
            <a:off x="3838315" y="1345658"/>
            <a:ext cx="4700016" cy="4801314"/>
          </a:xfrm>
          <a:prstGeom prst="rect">
            <a:avLst/>
          </a:prstGeom>
          <a:noFill/>
        </p:spPr>
        <p:txBody>
          <a:bodyPr wrap="square" rtlCol="0">
            <a:spAutoFit/>
          </a:bodyPr>
          <a:lstStyle/>
          <a:p>
            <a:pPr marL="342900" indent="-342900">
              <a:buFont typeface="Arial" panose="020B0604020202020204" pitchFamily="34" charset="0"/>
              <a:buChar char="•"/>
            </a:pPr>
            <a:r>
              <a:rPr lang="en-GB" sz="2400" dirty="0"/>
              <a:t>More than 200 registered delegates</a:t>
            </a:r>
          </a:p>
          <a:p>
            <a:pPr marL="342900" indent="-342900">
              <a:buFont typeface="Arial" panose="020B0604020202020204" pitchFamily="34" charset="0"/>
              <a:buChar char="•"/>
            </a:pPr>
            <a:r>
              <a:rPr lang="en-GB" sz="2400" dirty="0"/>
              <a:t>Pre-conference workshop</a:t>
            </a:r>
          </a:p>
          <a:p>
            <a:pPr marL="342900" indent="-342900">
              <a:buFont typeface="Arial" panose="020B0604020202020204" pitchFamily="34" charset="0"/>
              <a:buChar char="•"/>
            </a:pPr>
            <a:r>
              <a:rPr lang="en-GB" sz="2400" dirty="0"/>
              <a:t>Student panel discussions - offered delegates the opportunity to engage directly with students on relevant conversation points about teaching and learning which included content, assessment, language, inclusion, and disciplinary identity</a:t>
            </a:r>
          </a:p>
          <a:p>
            <a:endParaRPr lang="en-ZA" dirty="0"/>
          </a:p>
        </p:txBody>
      </p:sp>
    </p:spTree>
    <p:extLst>
      <p:ext uri="{BB962C8B-B14F-4D97-AF65-F5344CB8AC3E}">
        <p14:creationId xmlns:p14="http://schemas.microsoft.com/office/powerpoint/2010/main" val="872820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805" y="299140"/>
            <a:ext cx="11278389" cy="557511"/>
          </a:xfrm>
        </p:spPr>
        <p:txBody>
          <a:bodyPr>
            <a:noAutofit/>
          </a:bodyPr>
          <a:lstStyle/>
          <a:p>
            <a:pPr algn="ctr"/>
            <a:r>
              <a:rPr lang="en-GB" dirty="0">
                <a:latin typeface="Myriad Pro"/>
              </a:rPr>
              <a:t>Students: Graphic Design student from NWU wins award</a:t>
            </a:r>
          </a:p>
        </p:txBody>
      </p:sp>
      <p:sp>
        <p:nvSpPr>
          <p:cNvPr id="3" name="Content Placeholder 2"/>
          <p:cNvSpPr>
            <a:spLocks noGrp="1"/>
          </p:cNvSpPr>
          <p:nvPr>
            <p:ph idx="1"/>
          </p:nvPr>
        </p:nvSpPr>
        <p:spPr>
          <a:xfrm>
            <a:off x="5669280" y="1804385"/>
            <a:ext cx="5928755" cy="4056919"/>
          </a:xfrm>
        </p:spPr>
        <p:txBody>
          <a:bodyPr>
            <a:normAutofit/>
          </a:bodyPr>
          <a:lstStyle/>
          <a:p>
            <a:pPr marL="0" indent="0" algn="just">
              <a:buNone/>
            </a:pPr>
            <a:r>
              <a:rPr lang="en-GB" sz="2400" dirty="0">
                <a:solidFill>
                  <a:srgbClr val="4A4A4A"/>
                </a:solidFill>
                <a:latin typeface="+mn-lt"/>
              </a:rPr>
              <a:t>The design of a final year student was chosen as one of three to grace the Nescafé </a:t>
            </a:r>
            <a:r>
              <a:rPr lang="en-GB" sz="2400" dirty="0" err="1">
                <a:solidFill>
                  <a:srgbClr val="4A4A4A"/>
                </a:solidFill>
                <a:latin typeface="+mn-lt"/>
              </a:rPr>
              <a:t>Ricoffy</a:t>
            </a:r>
            <a:r>
              <a:rPr lang="en-GB" sz="2400" dirty="0">
                <a:solidFill>
                  <a:srgbClr val="4A4A4A"/>
                </a:solidFill>
                <a:latin typeface="+mn-lt"/>
              </a:rPr>
              <a:t> tins.</a:t>
            </a:r>
          </a:p>
          <a:p>
            <a:pPr marL="0" indent="0" algn="just">
              <a:buNone/>
            </a:pPr>
            <a:r>
              <a:rPr lang="en-GB" sz="2400" dirty="0">
                <a:solidFill>
                  <a:srgbClr val="4A4A4A"/>
                </a:solidFill>
                <a:latin typeface="+mn-lt"/>
              </a:rPr>
              <a:t>South Africans were given the opportunity to design a “Proudly me” Nescafé </a:t>
            </a:r>
            <a:r>
              <a:rPr lang="en-GB" sz="2400" dirty="0" err="1">
                <a:solidFill>
                  <a:srgbClr val="4A4A4A"/>
                </a:solidFill>
                <a:latin typeface="+mn-lt"/>
              </a:rPr>
              <a:t>Ricoffy</a:t>
            </a:r>
            <a:r>
              <a:rPr lang="en-GB" sz="2400" dirty="0">
                <a:solidFill>
                  <a:srgbClr val="4A4A4A"/>
                </a:solidFill>
                <a:latin typeface="+mn-lt"/>
              </a:rPr>
              <a:t> limited edition label. All the designs were inspired by pride and had to showcase what it means to be “Proudly Me”.</a:t>
            </a:r>
          </a:p>
          <a:p>
            <a:pPr marL="0" indent="0" algn="just">
              <a:buNone/>
            </a:pPr>
            <a:r>
              <a:rPr lang="en-GB" sz="2400" dirty="0">
                <a:solidFill>
                  <a:srgbClr val="4A4A4A"/>
                </a:solidFill>
                <a:latin typeface="+mn-lt"/>
              </a:rPr>
              <a:t>More than 312 entries were received from across the country. </a:t>
            </a:r>
          </a:p>
          <a:p>
            <a:pPr lvl="1"/>
            <a:endParaRPr lang="en-ZA" sz="2600" dirty="0"/>
          </a:p>
        </p:txBody>
      </p:sp>
      <p:pic>
        <p:nvPicPr>
          <p:cNvPr id="4" name="Picture 2" descr="http://news.nwu.ac.za/sites/news.nwu.ac.za/files/files/Institutional%20News/7fb2e3df-ac94-465d-ac04-896f4b65736d%20-%20Copy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160" y="1508760"/>
            <a:ext cx="5103230" cy="4224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975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9772"/>
            <a:ext cx="11735195" cy="999308"/>
          </a:xfrm>
        </p:spPr>
        <p:txBody>
          <a:bodyPr>
            <a:noAutofit/>
          </a:bodyPr>
          <a:lstStyle/>
          <a:p>
            <a:pPr algn="ctr"/>
            <a:br>
              <a:rPr lang="en-GB" sz="2800" dirty="0"/>
            </a:br>
            <a:r>
              <a:rPr lang="en-GB" sz="2800" dirty="0"/>
              <a:t>Students: M</a:t>
            </a:r>
            <a:r>
              <a:rPr lang="en-GB" b="0" dirty="0"/>
              <a:t>edicinal plant extracts with nanotechnology</a:t>
            </a:r>
          </a:p>
        </p:txBody>
      </p:sp>
      <p:sp>
        <p:nvSpPr>
          <p:cNvPr id="3" name="Content Placeholder 2"/>
          <p:cNvSpPr>
            <a:spLocks noGrp="1"/>
          </p:cNvSpPr>
          <p:nvPr>
            <p:ph idx="1"/>
          </p:nvPr>
        </p:nvSpPr>
        <p:spPr>
          <a:xfrm>
            <a:off x="3840480" y="1319753"/>
            <a:ext cx="7894715" cy="5039859"/>
          </a:xfrm>
        </p:spPr>
        <p:txBody>
          <a:bodyPr>
            <a:noAutofit/>
          </a:bodyPr>
          <a:lstStyle/>
          <a:p>
            <a:pPr marL="0" indent="0">
              <a:buNone/>
            </a:pPr>
            <a:r>
              <a:rPr lang="en-GB" sz="2400" dirty="0">
                <a:latin typeface="+mn-lt"/>
              </a:rPr>
              <a:t>A NWU graduate is bringing together age-old plant knowledge and the latest nanotechnology to make the most of medicinal plant extracts.</a:t>
            </a:r>
          </a:p>
          <a:p>
            <a:pPr marL="0" indent="0">
              <a:buNone/>
            </a:pPr>
            <a:r>
              <a:rPr lang="en-GB" sz="2400" dirty="0">
                <a:latin typeface="+mn-lt"/>
              </a:rPr>
              <a:t>According to a United States National Nanotechnology Initiative, nanotechnology is currently revolutionising the technology and industrial sectors. </a:t>
            </a:r>
          </a:p>
          <a:p>
            <a:pPr marL="0" indent="0">
              <a:buNone/>
            </a:pPr>
            <a:r>
              <a:rPr lang="en-GB" sz="2400" dirty="0">
                <a:latin typeface="+mn-lt"/>
              </a:rPr>
              <a:t>MSc graduate Pule Silent </a:t>
            </a:r>
            <a:r>
              <a:rPr lang="en-GB" sz="2400" dirty="0" err="1">
                <a:latin typeface="+mn-lt"/>
              </a:rPr>
              <a:t>Seboletswe</a:t>
            </a:r>
            <a:r>
              <a:rPr lang="en-GB" sz="2400" dirty="0">
                <a:latin typeface="+mn-lt"/>
              </a:rPr>
              <a:t> conducted research into how nanotechnology can help in finding solutions for problems related to the use of natural products for therapeutic purposes.</a:t>
            </a:r>
          </a:p>
          <a:p>
            <a:pPr marL="0" indent="0">
              <a:buNone/>
            </a:pPr>
            <a:r>
              <a:rPr lang="en-GB" sz="2400" dirty="0">
                <a:latin typeface="+mn-lt"/>
              </a:rPr>
              <a:t>During his MSc studies, Pule attended a training course on CAMAG Thin layer/Planar Chromatography in </a:t>
            </a:r>
            <a:r>
              <a:rPr lang="en-GB" sz="2400" dirty="0" err="1">
                <a:latin typeface="+mn-lt"/>
              </a:rPr>
              <a:t>Muttenz</a:t>
            </a:r>
            <a:r>
              <a:rPr lang="en-GB" sz="2400" dirty="0">
                <a:latin typeface="+mn-lt"/>
              </a:rPr>
              <a:t>, Switzerland and presented papers at two conferences in SA and one in Thailand.</a:t>
            </a:r>
          </a:p>
        </p:txBody>
      </p:sp>
      <p:pic>
        <p:nvPicPr>
          <p:cNvPr id="7172" name="Picture 4" descr="http://news.nwu.ac.za/sites/news.nwu.ac.za/files/files/Mafikeng%20News/Pule%20seboletswe-STO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985" y="1319753"/>
            <a:ext cx="3509442" cy="4788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423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901" y="253420"/>
            <a:ext cx="9135251" cy="557511"/>
          </a:xfrm>
        </p:spPr>
        <p:txBody>
          <a:bodyPr>
            <a:noAutofit/>
          </a:bodyPr>
          <a:lstStyle/>
          <a:p>
            <a:r>
              <a:rPr lang="en-GB" dirty="0"/>
              <a:t>CE: NWU empowers taxi-industry stakeholders</a:t>
            </a:r>
          </a:p>
        </p:txBody>
      </p:sp>
      <p:sp>
        <p:nvSpPr>
          <p:cNvPr id="3" name="Content Placeholder 2"/>
          <p:cNvSpPr>
            <a:spLocks noGrp="1"/>
          </p:cNvSpPr>
          <p:nvPr>
            <p:ph idx="1"/>
          </p:nvPr>
        </p:nvSpPr>
        <p:spPr>
          <a:xfrm>
            <a:off x="4453128" y="1319753"/>
            <a:ext cx="7282067" cy="5039859"/>
          </a:xfrm>
        </p:spPr>
        <p:txBody>
          <a:bodyPr>
            <a:normAutofit fontScale="85000" lnSpcReduction="10000"/>
          </a:bodyPr>
          <a:lstStyle/>
          <a:p>
            <a:pPr marL="0" indent="0">
              <a:buNone/>
            </a:pPr>
            <a:r>
              <a:rPr lang="en-GB" dirty="0">
                <a:latin typeface="+mn-lt"/>
              </a:rPr>
              <a:t>NWU played a significant role in the run-up to the national taxi </a:t>
            </a:r>
            <a:r>
              <a:rPr lang="en-GB" dirty="0" err="1">
                <a:latin typeface="+mn-lt"/>
              </a:rPr>
              <a:t>lekgotla</a:t>
            </a:r>
            <a:r>
              <a:rPr lang="en-GB" dirty="0">
                <a:latin typeface="+mn-lt"/>
              </a:rPr>
              <a:t> through academic assistance and inputs during the recent district and provincial </a:t>
            </a:r>
            <a:r>
              <a:rPr lang="en-GB" dirty="0" err="1">
                <a:latin typeface="+mn-lt"/>
              </a:rPr>
              <a:t>lekgotlas</a:t>
            </a:r>
            <a:r>
              <a:rPr lang="en-GB" dirty="0">
                <a:latin typeface="+mn-lt"/>
              </a:rPr>
              <a:t>.</a:t>
            </a:r>
          </a:p>
          <a:p>
            <a:pPr marL="0" indent="0">
              <a:buNone/>
            </a:pPr>
            <a:r>
              <a:rPr lang="en-GB" dirty="0">
                <a:latin typeface="+mn-lt"/>
              </a:rPr>
              <a:t>This comes after the North West provincial Department of Community Safety and Transport Management approached the university’s Department of Transport Economics and Logistics Management to make presentations during the </a:t>
            </a:r>
            <a:r>
              <a:rPr lang="en-GB" dirty="0" err="1">
                <a:latin typeface="+mn-lt"/>
              </a:rPr>
              <a:t>lekgotlas</a:t>
            </a:r>
            <a:r>
              <a:rPr lang="en-GB" dirty="0">
                <a:latin typeface="+mn-lt"/>
              </a:rPr>
              <a:t> held in September and October.</a:t>
            </a:r>
          </a:p>
          <a:p>
            <a:pPr marL="0" indent="0">
              <a:buNone/>
            </a:pPr>
            <a:r>
              <a:rPr lang="en-GB" dirty="0">
                <a:latin typeface="+mn-lt"/>
              </a:rPr>
              <a:t>In one of his weekly open letters to the public, President Cyril </a:t>
            </a:r>
            <a:r>
              <a:rPr lang="en-GB" dirty="0" err="1">
                <a:latin typeface="+mn-lt"/>
              </a:rPr>
              <a:t>Ramaphosa</a:t>
            </a:r>
            <a:r>
              <a:rPr lang="en-GB" dirty="0">
                <a:latin typeface="+mn-lt"/>
              </a:rPr>
              <a:t> emphasised the importance of the national </a:t>
            </a:r>
            <a:r>
              <a:rPr lang="en-GB" dirty="0" err="1">
                <a:latin typeface="+mn-lt"/>
              </a:rPr>
              <a:t>lekgotla</a:t>
            </a:r>
            <a:r>
              <a:rPr lang="en-GB" dirty="0">
                <a:latin typeface="+mn-lt"/>
              </a:rPr>
              <a:t>, which seeks to find common ground on existing business models, safety and compliance, broader economic empowerment of operators and the issue of subsidies for taxis</a:t>
            </a:r>
          </a:p>
          <a:p>
            <a:pPr lvl="1"/>
            <a:endParaRPr lang="en-ZA" dirty="0"/>
          </a:p>
        </p:txBody>
      </p:sp>
      <p:pic>
        <p:nvPicPr>
          <p:cNvPr id="4098" name="Picture 2" descr="http://news.nwu.ac.za/sites/news.nwu.ac.za/files/files/Institutional%20News/Photo%2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310" y="1319752"/>
            <a:ext cx="3858641" cy="5144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942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805" y="299140"/>
            <a:ext cx="11278389" cy="557511"/>
          </a:xfrm>
        </p:spPr>
        <p:txBody>
          <a:bodyPr>
            <a:noAutofit/>
          </a:bodyPr>
          <a:lstStyle/>
          <a:p>
            <a:pPr lvl="0" algn="just" eaLnBrk="0" fontAlgn="base" hangingPunct="0">
              <a:lnSpc>
                <a:spcPct val="100000"/>
              </a:lnSpc>
              <a:spcAft>
                <a:spcPct val="0"/>
              </a:spcAft>
            </a:pPr>
            <a:r>
              <a:rPr lang="en-US" altLang="en-US" sz="2800" dirty="0">
                <a:latin typeface="Myriad Pro"/>
              </a:rPr>
              <a:t>CE: NWU helps with library services for the blind in NW province</a:t>
            </a:r>
          </a:p>
        </p:txBody>
      </p:sp>
      <p:sp>
        <p:nvSpPr>
          <p:cNvPr id="3" name="Content Placeholder 2"/>
          <p:cNvSpPr>
            <a:spLocks noGrp="1"/>
          </p:cNvSpPr>
          <p:nvPr>
            <p:ph idx="1"/>
          </p:nvPr>
        </p:nvSpPr>
        <p:spPr>
          <a:xfrm>
            <a:off x="4507992" y="1188160"/>
            <a:ext cx="7227203" cy="5039859"/>
          </a:xfrm>
        </p:spPr>
        <p:txBody>
          <a:bodyPr>
            <a:noAutofit/>
          </a:bodyPr>
          <a:lstStyle/>
          <a:p>
            <a:pPr marL="0" lvl="0" indent="0" algn="just" eaLnBrk="0" fontAlgn="base" hangingPunct="0">
              <a:lnSpc>
                <a:spcPct val="100000"/>
              </a:lnSpc>
              <a:spcBef>
                <a:spcPct val="0"/>
              </a:spcBef>
              <a:spcAft>
                <a:spcPct val="0"/>
              </a:spcAft>
              <a:buNone/>
            </a:pPr>
            <a:r>
              <a:rPr lang="en-US" altLang="en-US" sz="2400" dirty="0">
                <a:solidFill>
                  <a:srgbClr val="4A4A4A"/>
                </a:solidFill>
                <a:latin typeface="+mn-lt"/>
              </a:rPr>
              <a:t>NWU has partnered with the North West Department of Arts, Culture, Sport and Recreation (ACSR), and the South African Library for the Blind (SALB) to improve reading access for the blind and the visually impaired in the province.</a:t>
            </a:r>
            <a:endParaRPr lang="en-US" altLang="en-US" sz="2400" dirty="0">
              <a:latin typeface="+mn-lt"/>
            </a:endParaRPr>
          </a:p>
          <a:p>
            <a:pPr marL="0" lvl="0" indent="0" algn="just" eaLnBrk="0" fontAlgn="base" hangingPunct="0">
              <a:lnSpc>
                <a:spcPct val="100000"/>
              </a:lnSpc>
              <a:spcBef>
                <a:spcPct val="0"/>
              </a:spcBef>
              <a:spcAft>
                <a:spcPct val="0"/>
              </a:spcAft>
              <a:buNone/>
            </a:pPr>
            <a:endParaRPr lang="en-US" altLang="en-US" sz="2400" dirty="0">
              <a:solidFill>
                <a:srgbClr val="4A4A4A"/>
              </a:solidFill>
              <a:latin typeface="+mn-lt"/>
            </a:endParaRPr>
          </a:p>
          <a:p>
            <a:pPr marL="0" lvl="0" indent="0" algn="just" eaLnBrk="0" fontAlgn="base" hangingPunct="0">
              <a:lnSpc>
                <a:spcPct val="100000"/>
              </a:lnSpc>
              <a:spcBef>
                <a:spcPct val="0"/>
              </a:spcBef>
              <a:spcAft>
                <a:spcPct val="0"/>
              </a:spcAft>
              <a:buNone/>
            </a:pPr>
            <a:r>
              <a:rPr lang="en-US" altLang="en-US" sz="2400" dirty="0">
                <a:solidFill>
                  <a:srgbClr val="4A4A4A"/>
                </a:solidFill>
                <a:latin typeface="+mn-lt"/>
              </a:rPr>
              <a:t>Project Sponsor: Sasol Social and Community Trust</a:t>
            </a:r>
          </a:p>
          <a:p>
            <a:pPr marL="0" lvl="0" indent="0" algn="just" eaLnBrk="0" fontAlgn="base" hangingPunct="0">
              <a:lnSpc>
                <a:spcPct val="100000"/>
              </a:lnSpc>
              <a:spcBef>
                <a:spcPct val="0"/>
              </a:spcBef>
              <a:spcAft>
                <a:spcPct val="0"/>
              </a:spcAft>
              <a:buNone/>
            </a:pPr>
            <a:endParaRPr lang="en-US" altLang="en-US" sz="2400" dirty="0">
              <a:solidFill>
                <a:srgbClr val="4A4A4A"/>
              </a:solidFill>
              <a:latin typeface="+mn-lt"/>
            </a:endParaRPr>
          </a:p>
          <a:p>
            <a:pPr marL="0" lvl="0" indent="0" algn="just" eaLnBrk="0" fontAlgn="base" hangingPunct="0">
              <a:lnSpc>
                <a:spcPct val="100000"/>
              </a:lnSpc>
              <a:spcBef>
                <a:spcPct val="0"/>
              </a:spcBef>
              <a:spcAft>
                <a:spcPct val="0"/>
              </a:spcAft>
              <a:buNone/>
            </a:pPr>
            <a:r>
              <a:rPr lang="en-US" altLang="en-US" sz="2400" dirty="0">
                <a:solidFill>
                  <a:srgbClr val="4A4A4A"/>
                </a:solidFill>
                <a:latin typeface="+mn-lt"/>
              </a:rPr>
              <a:t>Aim: to support and enhance the existing services for the visually impaired, and will benefit 24 established mini community libraries for the blind in North-West municipalities.</a:t>
            </a:r>
            <a:endParaRPr lang="en-US" altLang="en-US" sz="2400" dirty="0">
              <a:latin typeface="+mn-lt"/>
            </a:endParaRPr>
          </a:p>
        </p:txBody>
      </p:sp>
      <p:pic>
        <p:nvPicPr>
          <p:cNvPr id="5" name="Picture 5" descr="http://news.nwu.ac.za/sites/news.nwu.ac.za/files/files/Institutional%20News/Linda-Ngaleka-STO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344" y="1529716"/>
            <a:ext cx="2908808" cy="21783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news.nwu.ac.za/sites/news.nwu.ac.za/files/files/Institutional%20News/assistive-devices-STO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878" y="3839683"/>
            <a:ext cx="3785724" cy="2305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794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805" y="299140"/>
            <a:ext cx="11278389" cy="557511"/>
          </a:xfrm>
        </p:spPr>
        <p:txBody>
          <a:bodyPr>
            <a:noAutofit/>
          </a:bodyPr>
          <a:lstStyle/>
          <a:p>
            <a:pPr algn="ctr"/>
            <a:r>
              <a:rPr lang="en-GB" dirty="0"/>
              <a:t>Sport: A different guise, a great event</a:t>
            </a:r>
          </a:p>
        </p:txBody>
      </p:sp>
      <p:sp>
        <p:nvSpPr>
          <p:cNvPr id="3" name="Content Placeholder 2"/>
          <p:cNvSpPr>
            <a:spLocks noGrp="1"/>
          </p:cNvSpPr>
          <p:nvPr>
            <p:ph idx="1"/>
          </p:nvPr>
        </p:nvSpPr>
        <p:spPr>
          <a:xfrm>
            <a:off x="4453128" y="1319753"/>
            <a:ext cx="7282067" cy="5039859"/>
          </a:xfrm>
        </p:spPr>
        <p:txBody>
          <a:bodyPr>
            <a:normAutofit/>
          </a:bodyPr>
          <a:lstStyle/>
          <a:p>
            <a:pPr marL="0" lvl="0" indent="0" algn="just" eaLnBrk="0" fontAlgn="base" hangingPunct="0">
              <a:lnSpc>
                <a:spcPct val="100000"/>
              </a:lnSpc>
              <a:spcBef>
                <a:spcPct val="0"/>
              </a:spcBef>
              <a:spcAft>
                <a:spcPct val="0"/>
              </a:spcAft>
              <a:buNone/>
            </a:pPr>
            <a:r>
              <a:rPr lang="en-GB" dirty="0">
                <a:latin typeface="+mn-lt"/>
              </a:rPr>
              <a:t>It was an event as unique as it was entertaining. It was peculiar and inventive. It was a blast. On Sunday, 18 October 2020, the North-West University’s Potchefstroom Campus hosted one of three simultaneous legs of the Sanlam Cape Town Virtual Marathon – Elite Invitational, with the men’s overall winner, Edward Mothibi</a:t>
            </a:r>
            <a:r>
              <a:rPr lang="en-GB" b="1" dirty="0">
                <a:latin typeface="+mn-lt"/>
              </a:rPr>
              <a:t>, </a:t>
            </a:r>
            <a:r>
              <a:rPr lang="en-GB" dirty="0">
                <a:latin typeface="+mn-lt"/>
              </a:rPr>
              <a:t>running on the Potchefstroom Campus.</a:t>
            </a:r>
            <a:endParaRPr lang="en-US" altLang="en-US" sz="2000" dirty="0">
              <a:latin typeface="+mn-lt"/>
            </a:endParaRPr>
          </a:p>
        </p:txBody>
      </p:sp>
      <p:pic>
        <p:nvPicPr>
          <p:cNvPr id="6148" name="Picture 4" descr="http://news.nwu.ac.za/sites/news.nwu.ac.za/files/files/Institutional%20News/WhatsApp%20Image%202020-10-19%20at%2010.45.23%20AM.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503" y="1645919"/>
            <a:ext cx="3532694" cy="2649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596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805" y="172446"/>
            <a:ext cx="11325292" cy="1038234"/>
          </a:xfrm>
        </p:spPr>
        <p:txBody>
          <a:bodyPr>
            <a:noAutofit/>
          </a:bodyPr>
          <a:lstStyle/>
          <a:p>
            <a:pPr algn="ctr"/>
            <a:r>
              <a:rPr lang="en-GB" dirty="0"/>
              <a:t>Recognition by peers</a:t>
            </a:r>
            <a:br>
              <a:rPr lang="en-GB" dirty="0"/>
            </a:br>
            <a:endParaRPr lang="en-GB" dirty="0"/>
          </a:p>
        </p:txBody>
      </p:sp>
      <p:sp>
        <p:nvSpPr>
          <p:cNvPr id="3" name="Content Placeholder 2"/>
          <p:cNvSpPr>
            <a:spLocks noGrp="1"/>
          </p:cNvSpPr>
          <p:nvPr>
            <p:ph idx="1"/>
          </p:nvPr>
        </p:nvSpPr>
        <p:spPr>
          <a:xfrm>
            <a:off x="2843784" y="1319753"/>
            <a:ext cx="9348216" cy="5023897"/>
          </a:xfrm>
        </p:spPr>
        <p:txBody>
          <a:bodyPr>
            <a:normAutofit fontScale="25000" lnSpcReduction="20000"/>
          </a:bodyPr>
          <a:lstStyle/>
          <a:p>
            <a:pPr marL="0" indent="0">
              <a:buNone/>
            </a:pPr>
            <a:r>
              <a:rPr lang="en-ZA" sz="5600" b="1" dirty="0"/>
              <a:t>SA Publication Forum annual ceremony: 11 Nov 2020</a:t>
            </a:r>
            <a:br>
              <a:rPr lang="en-ZA" sz="4800" dirty="0"/>
            </a:br>
            <a:endParaRPr lang="en-ZA" sz="4800" dirty="0"/>
          </a:p>
          <a:p>
            <a:r>
              <a:rPr lang="en-ZA" sz="7200" dirty="0"/>
              <a:t>Best Covid-19 intervention:</a:t>
            </a:r>
          </a:p>
          <a:p>
            <a:r>
              <a:rPr lang="en-ZA" sz="7200" dirty="0"/>
              <a:t>NWU Covid-19 webpage - 2nd runner-up</a:t>
            </a:r>
          </a:p>
          <a:p>
            <a:r>
              <a:rPr lang="en-ZA" sz="7200" dirty="0"/>
              <a:t>Best Annual Report:</a:t>
            </a:r>
          </a:p>
          <a:p>
            <a:r>
              <a:rPr lang="en-ZA" sz="7200" dirty="0"/>
              <a:t>NWU 2018 Integrated Report (We empower people to soar) - First place</a:t>
            </a:r>
          </a:p>
          <a:p>
            <a:r>
              <a:rPr lang="en-ZA" sz="7200" dirty="0"/>
              <a:t>Best electronic newspaper:</a:t>
            </a:r>
          </a:p>
          <a:p>
            <a:r>
              <a:rPr lang="en-ZA" sz="7200" dirty="0"/>
              <a:t>NWU internal newsletter - Eish! - First place</a:t>
            </a:r>
          </a:p>
          <a:p>
            <a:r>
              <a:rPr lang="en-ZA" sz="7200" dirty="0"/>
              <a:t>Best digital magazine:</a:t>
            </a:r>
          </a:p>
          <a:p>
            <a:r>
              <a:rPr lang="en-ZA" sz="7200" dirty="0"/>
              <a:t>NWU alumni magazine - NWU&amp;U - 1st runner-up</a:t>
            </a:r>
          </a:p>
          <a:p>
            <a:r>
              <a:rPr lang="en-ZA" sz="7200" dirty="0"/>
              <a:t>Best communication innovation:</a:t>
            </a:r>
          </a:p>
          <a:p>
            <a:r>
              <a:rPr lang="en-ZA" sz="7200" dirty="0"/>
              <a:t>NWU live event calendar on the web - 2nd runner-up</a:t>
            </a:r>
          </a:p>
          <a:p>
            <a:r>
              <a:rPr lang="en-ZA" sz="7200" dirty="0"/>
              <a:t>Best publication with smaller budget:</a:t>
            </a:r>
          </a:p>
          <a:p>
            <a:r>
              <a:rPr lang="en-ZA" sz="7200" dirty="0"/>
              <a:t>NWU&amp;U - 1st runner-up</a:t>
            </a:r>
          </a:p>
          <a:p>
            <a:r>
              <a:rPr lang="en-ZA" sz="7200" dirty="0"/>
              <a:t>Eish! - 2nd runner-up </a:t>
            </a:r>
          </a:p>
          <a:p>
            <a:pPr marL="0" lvl="0" indent="0" algn="just" eaLnBrk="0" fontAlgn="base" hangingPunct="0">
              <a:lnSpc>
                <a:spcPct val="100000"/>
              </a:lnSpc>
              <a:spcBef>
                <a:spcPct val="0"/>
              </a:spcBef>
              <a:spcAft>
                <a:spcPct val="0"/>
              </a:spcAft>
              <a:buNone/>
            </a:pPr>
            <a:endParaRPr lang="en-US" altLang="en-US" sz="2000" dirty="0"/>
          </a:p>
        </p:txBody>
      </p:sp>
      <p:pic>
        <p:nvPicPr>
          <p:cNvPr id="11268" name="Picture 4" descr="Eish!_2019_vol1_eng_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11" y="1"/>
            <a:ext cx="1447063" cy="3036462"/>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Eish | NWU | North-West Univers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5191" y="1"/>
            <a:ext cx="975336" cy="3044952"/>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NWU, Annual Repor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691" y="3145536"/>
            <a:ext cx="2498836" cy="3540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5579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4596</TotalTime>
  <Words>1153</Words>
  <Application>Microsoft Office PowerPoint</Application>
  <PresentationFormat>Widescreen</PresentationFormat>
  <Paragraphs>91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Myriad Pro</vt:lpstr>
      <vt:lpstr>Office Theme</vt:lpstr>
      <vt:lpstr>North-West University Strategy Revision &amp; Annual Performance Plan for 2021</vt:lpstr>
      <vt:lpstr>The Year in Retrospect</vt:lpstr>
      <vt:lpstr>Staff: Virtual Teaching and Learning Conference</vt:lpstr>
      <vt:lpstr>Students: Graphic Design student from NWU wins award</vt:lpstr>
      <vt:lpstr> Students: Medicinal plant extracts with nanotechnology</vt:lpstr>
      <vt:lpstr>CE: NWU empowers taxi-industry stakeholders</vt:lpstr>
      <vt:lpstr>CE: NWU helps with library services for the blind in NW province</vt:lpstr>
      <vt:lpstr>Sport: A different guise, a great event</vt:lpstr>
      <vt:lpstr>Recognition by peers </vt:lpstr>
      <vt:lpstr>PowerPoint Presentation</vt:lpstr>
      <vt:lpstr>Imperatives for Change</vt:lpstr>
      <vt:lpstr>Our Revised Goals</vt:lpstr>
      <vt:lpstr>Our Revised Enablers</vt:lpstr>
      <vt:lpstr>Annual Performance Plan 2021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North-West University Strategy Revision &amp; Annual Performance Plan for 2021</dc:title>
  <dc:creator>ROBERT KETTLES</dc:creator>
  <cp:lastModifiedBy>CLEMENT MANOKO</cp:lastModifiedBy>
  <cp:revision>31</cp:revision>
  <dcterms:created xsi:type="dcterms:W3CDTF">2020-11-05T08:34:50Z</dcterms:created>
  <dcterms:modified xsi:type="dcterms:W3CDTF">2020-11-12T13:04:49Z</dcterms:modified>
</cp:coreProperties>
</file>